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8" r:id="rId2"/>
    <p:sldId id="305" r:id="rId3"/>
    <p:sldId id="300" r:id="rId4"/>
    <p:sldId id="278" r:id="rId5"/>
    <p:sldId id="275" r:id="rId6"/>
    <p:sldId id="293" r:id="rId7"/>
    <p:sldId id="286" r:id="rId8"/>
    <p:sldId id="298" r:id="rId9"/>
    <p:sldId id="287" r:id="rId10"/>
    <p:sldId id="288" r:id="rId11"/>
    <p:sldId id="297" r:id="rId12"/>
    <p:sldId id="304" r:id="rId13"/>
    <p:sldId id="302" r:id="rId14"/>
    <p:sldId id="303" r:id="rId15"/>
    <p:sldId id="290" r:id="rId16"/>
    <p:sldId id="306" r:id="rId17"/>
    <p:sldId id="301" r:id="rId18"/>
    <p:sldId id="307" r:id="rId19"/>
    <p:sldId id="274" r:id="rId20"/>
  </p:sldIdLst>
  <p:sldSz cx="9144000" cy="6858000" type="screen4x3"/>
  <p:notesSz cx="6858000" cy="9144000"/>
  <p:custDataLst>
    <p:tags r:id="rId24"/>
  </p:custDataLst>
  <p:defaultTextStyle>
    <a:defPPr>
      <a:defRPr lang="en-I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11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 snapToGrid="0" snapToObjects="1">
      <p:cViewPr>
        <p:scale>
          <a:sx n="80" d="100"/>
          <a:sy n="80" d="100"/>
        </p:scale>
        <p:origin x="-2464" y="-4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tags" Target="tags/tag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E8EDF6A-BC41-4BB8-B6E4-3C5DAF6E96F1}" type="datetime1">
              <a:rPr lang="en-IE" altLang="en-US"/>
              <a:pPr/>
              <a:t>07/11/2016</a:t>
            </a:fld>
            <a:endParaRPr lang="en-I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51B7D45-9D65-4FDE-961E-0D734B733004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675450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5B53F-2E4E-B44E-97FA-0AA7E62C51CF}" type="datetimeFigureOut">
              <a:rPr lang="en-US" smtClean="0"/>
              <a:t>07/11/2016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5B322-322E-CA4D-A752-72E71523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0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IE" sz="1200" dirty="0" smtClean="0"/>
              <a:t>These</a:t>
            </a:r>
            <a:r>
              <a:rPr lang="en-IE" sz="1200" baseline="0" dirty="0" smtClean="0"/>
              <a:t> are the n</a:t>
            </a:r>
            <a:r>
              <a:rPr lang="en-IE" sz="1200" dirty="0" smtClean="0"/>
              <a:t>umbers sitting Clinical and Viva exams.  </a:t>
            </a:r>
          </a:p>
          <a:p>
            <a:pPr algn="l">
              <a:buNone/>
            </a:pPr>
            <a:r>
              <a:rPr lang="en-IE" sz="1200" dirty="0" smtClean="0"/>
              <a:t>To sit, candidates must have already passed the written exams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5B322-322E-CA4D-A752-72E71523159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2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dirty="0" smtClean="0"/>
              <a:t>The “Paris Declaration on Aid Effectiveness” is a set of best practise principles in international</a:t>
            </a:r>
            <a:r>
              <a:rPr lang="en-IE" sz="1200" baseline="0" dirty="0" smtClean="0"/>
              <a:t> aid.  This page is a lighly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5B322-322E-CA4D-A752-72E71523159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5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5B322-322E-CA4D-A752-72E71523159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59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5B322-322E-CA4D-A752-72E71523159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59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CSI PowerPoint Title Slide_Images 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Placeholder 1"/>
          <p:cNvSpPr txBox="1">
            <a:spLocks/>
          </p:cNvSpPr>
          <p:nvPr userDrawn="1"/>
        </p:nvSpPr>
        <p:spPr bwMode="auto">
          <a:xfrm>
            <a:off x="3313113" y="981075"/>
            <a:ext cx="5200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E11923"/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IE" altLang="en-US" sz="2800" cap="all" baseline="0" dirty="0" smtClean="0">
                <a:solidFill>
                  <a:schemeClr val="bg1"/>
                </a:solidFill>
              </a:rPr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 bwMode="auto">
          <a:xfrm>
            <a:off x="3308350" y="1911350"/>
            <a:ext cx="52006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smtClean="0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681538" y="165100"/>
            <a:ext cx="4197350" cy="2301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IE" altLang="en-US" sz="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RCSI</a:t>
            </a:r>
            <a:r>
              <a:rPr lang="en-IE" alt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Royal College of Surgeons in Ireland  </a:t>
            </a:r>
            <a:r>
              <a:rPr lang="en-IE" altLang="en-US" sz="900" i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Coláiste Ríoga na Máinleá in Éirinn</a:t>
            </a:r>
          </a:p>
        </p:txBody>
      </p:sp>
    </p:spTree>
    <p:extLst>
      <p:ext uri="{BB962C8B-B14F-4D97-AF65-F5344CB8AC3E}">
        <p14:creationId xmlns:p14="http://schemas.microsoft.com/office/powerpoint/2010/main" val="227284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01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3485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7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902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5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41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1661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90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5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76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6868 RCSI PowerPoint_Follow on_1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IE" alt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E" altLang="en-US" dirty="0" smtClean="0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E11923"/>
          </a:solidFill>
          <a:latin typeface="Arial"/>
          <a:ea typeface="ＭＳ Ｐゴシック" pitchFamily="34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E11923"/>
        </a:buClr>
        <a:buFont typeface="Arial" pitchFamily="34" charset="0"/>
        <a:buChar char="•"/>
        <a:defRPr kern="1200">
          <a:solidFill>
            <a:schemeClr val="tx1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png"/><Relationship Id="rId8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0.png"/><Relationship Id="rId5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3.jpeg"/><Relationship Id="rId5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SECSA Logo Large - no border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86" y="5943913"/>
            <a:ext cx="818307" cy="720000"/>
          </a:xfrm>
        </p:spPr>
      </p:pic>
      <p:sp>
        <p:nvSpPr>
          <p:cNvPr id="14" name="TextBox 13"/>
          <p:cNvSpPr txBox="1"/>
          <p:nvPr/>
        </p:nvSpPr>
        <p:spPr>
          <a:xfrm>
            <a:off x="-73025" y="-160679"/>
            <a:ext cx="8867775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endParaRPr lang="en-IE" sz="26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25000"/>
              </a:lnSpc>
            </a:pPr>
            <a:r>
              <a:rPr lang="en-IE" sz="2600" b="1" dirty="0" smtClean="0">
                <a:solidFill>
                  <a:srgbClr val="E11923"/>
                </a:solidFill>
              </a:rPr>
              <a:t>The RCSI / COSECSA Collaboration Programme</a:t>
            </a:r>
            <a:endParaRPr lang="ga-IE" sz="1600" dirty="0" smtClean="0">
              <a:solidFill>
                <a:srgbClr val="E11923"/>
              </a:solidFill>
            </a:endParaRPr>
          </a:p>
          <a:p>
            <a:pPr algn="ctr">
              <a:lnSpc>
                <a:spcPct val="125000"/>
              </a:lnSpc>
            </a:pPr>
            <a:r>
              <a:rPr lang="ga-IE" sz="1600" dirty="0" smtClean="0">
                <a:solidFill>
                  <a:srgbClr val="E11923"/>
                </a:solidFill>
              </a:rPr>
              <a:t>ESTHER Alliance, November 2016, </a:t>
            </a:r>
          </a:p>
          <a:p>
            <a:pPr algn="ctr">
              <a:lnSpc>
                <a:spcPct val="125000"/>
              </a:lnSpc>
            </a:pPr>
            <a:r>
              <a:rPr lang="ga-IE" sz="1600" dirty="0" smtClean="0">
                <a:solidFill>
                  <a:srgbClr val="E11923"/>
                </a:solidFill>
              </a:rPr>
              <a:t>Eric O’Flynn</a:t>
            </a:r>
          </a:p>
        </p:txBody>
      </p:sp>
      <p:pic>
        <p:nvPicPr>
          <p:cNvPr id="15" name="Picture 1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  <p:pic>
        <p:nvPicPr>
          <p:cNvPr id="7" name="Content Placeholder 3" descr="Screen Shot 2016-11-04 at 11.24.5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53" b="9554"/>
          <a:stretch>
            <a:fillRect/>
          </a:stretch>
        </p:blipFill>
        <p:spPr bwMode="auto">
          <a:xfrm>
            <a:off x="1800337" y="1757355"/>
            <a:ext cx="5543327" cy="402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94750" y="43497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80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The Problem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1417638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endParaRPr lang="en-IE" sz="2000" dirty="0" smtClean="0"/>
          </a:p>
          <a:p>
            <a:pPr algn="ctr">
              <a:buNone/>
            </a:pPr>
            <a:endParaRPr lang="en-IE" sz="2000" dirty="0"/>
          </a:p>
          <a:p>
            <a:pPr algn="ctr">
              <a:buNone/>
            </a:pPr>
            <a:r>
              <a:rPr lang="en-IE" sz="2000" dirty="0" smtClean="0"/>
              <a:t>5 billion people worldwide (including 93% of people in Sub-Saharan Africa) lack access to safe, affordable, timely surgical care.</a:t>
            </a:r>
          </a:p>
          <a:p>
            <a:pPr algn="just">
              <a:buNone/>
            </a:pPr>
            <a:endParaRPr lang="en-IE" sz="2000" dirty="0"/>
          </a:p>
          <a:p>
            <a:pPr algn="just">
              <a:buNone/>
            </a:pPr>
            <a:endParaRPr lang="en-IE" sz="2000" dirty="0" smtClean="0"/>
          </a:p>
          <a:p>
            <a:pPr algn="just">
              <a:buNone/>
            </a:pPr>
            <a:endParaRPr lang="en-IE" sz="2000" dirty="0"/>
          </a:p>
          <a:p>
            <a:pPr algn="just">
              <a:buNone/>
            </a:pPr>
            <a:r>
              <a:rPr lang="en-IE" sz="2000" dirty="0" smtClean="0"/>
              <a:t> </a:t>
            </a:r>
            <a:endParaRPr lang="en-IE" sz="2000" dirty="0"/>
          </a:p>
          <a:p>
            <a:pPr algn="just">
              <a:buNone/>
            </a:pPr>
            <a:endParaRPr lang="en-IE" sz="2000" dirty="0"/>
          </a:p>
        </p:txBody>
      </p:sp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81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College of Surgeons of East, Central and Southern Africa (COSECSA)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3075"/>
            <a:ext cx="3463925" cy="4383088"/>
          </a:xfrm>
        </p:spPr>
        <p:txBody>
          <a:bodyPr/>
          <a:lstStyle/>
          <a:p>
            <a:pPr marL="0" lvl="1" algn="just" eaLnBrk="0" hangingPunct="0">
              <a:buNone/>
              <a:defRPr/>
            </a:pPr>
            <a:r>
              <a:rPr lang="en-IE" dirty="0" smtClean="0">
                <a:ea typeface="ヒラギノ角ゴ Pro W3" pitchFamily="28" charset="-128"/>
              </a:rPr>
              <a:t>Surgcial training - seven  specialities and sub-specialties</a:t>
            </a:r>
          </a:p>
          <a:p>
            <a:pPr marL="0" lvl="1" algn="just" eaLnBrk="0" hangingPunct="0">
              <a:buNone/>
              <a:defRPr/>
            </a:pPr>
            <a:endParaRPr lang="en-IE" dirty="0" smtClean="0">
              <a:ea typeface="ヒラギノ角ゴ Pro W3" pitchFamily="28" charset="-128"/>
            </a:endParaRPr>
          </a:p>
          <a:p>
            <a:pPr marL="0" lvl="1" algn="just" eaLnBrk="0" hangingPunct="0">
              <a:buNone/>
              <a:defRPr/>
            </a:pPr>
            <a:r>
              <a:rPr lang="en-IE" dirty="0">
                <a:ea typeface="ヒラギノ角ゴ Pro W3" pitchFamily="28" charset="-128"/>
              </a:rPr>
              <a:t>Over 400 surgical trainees in 62 training locations. </a:t>
            </a:r>
          </a:p>
          <a:p>
            <a:pPr marL="0" lvl="1" algn="just" eaLnBrk="0" hangingPunct="0">
              <a:buNone/>
              <a:defRPr/>
            </a:pPr>
            <a:endParaRPr lang="en-IE" dirty="0" smtClean="0">
              <a:ea typeface="ヒラギノ角ゴ Pro W3" pitchFamily="28" charset="-128"/>
            </a:endParaRPr>
          </a:p>
          <a:p>
            <a:pPr marL="0" lvl="1" algn="just" eaLnBrk="0" hangingPunct="0">
              <a:buNone/>
              <a:defRPr/>
            </a:pPr>
            <a:r>
              <a:rPr lang="en-IE" dirty="0" smtClean="0">
                <a:ea typeface="ヒラギノ角ゴ Pro W3" pitchFamily="28" charset="-128"/>
              </a:rPr>
              <a:t>Since 2004, 158 specialist surgeons have graduated.</a:t>
            </a:r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avrilhutch\AppData\Local\Microsoft\Windows\Temporary Internet Files\Content.Outlook\7X88RM9S\ma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2" b="23373"/>
          <a:stretch>
            <a:fillRect/>
          </a:stretch>
        </p:blipFill>
        <p:spPr bwMode="auto">
          <a:xfrm>
            <a:off x="4048125" y="1284601"/>
            <a:ext cx="4791075" cy="455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2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RCSI/COSECSA Collaboration Programme Rationale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1417638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IE" sz="2000" dirty="0" smtClean="0"/>
              <a:t>Local organisations, local qualifications</a:t>
            </a:r>
          </a:p>
          <a:p>
            <a:pPr algn="just">
              <a:buNone/>
            </a:pPr>
            <a:endParaRPr lang="en-IE" sz="2000" dirty="0"/>
          </a:p>
          <a:p>
            <a:pPr algn="just">
              <a:buNone/>
            </a:pPr>
            <a:r>
              <a:rPr lang="en-IE" sz="2000" dirty="0" smtClean="0"/>
              <a:t>Ability to scale up training</a:t>
            </a:r>
          </a:p>
          <a:p>
            <a:pPr algn="just">
              <a:buNone/>
            </a:pPr>
            <a:endParaRPr lang="en-IE" sz="2000" dirty="0" smtClean="0"/>
          </a:p>
          <a:p>
            <a:pPr algn="just">
              <a:buNone/>
            </a:pPr>
            <a:r>
              <a:rPr lang="en-IE" sz="2000" dirty="0" smtClean="0"/>
              <a:t>RCSI/COSECSA Collaboration supports all aspects of rapid scale up</a:t>
            </a:r>
            <a:endParaRPr lang="en-IE" sz="2000" dirty="0"/>
          </a:p>
          <a:p>
            <a:pPr algn="just">
              <a:buNone/>
            </a:pPr>
            <a:endParaRPr lang="en-IE" sz="2000" dirty="0"/>
          </a:p>
        </p:txBody>
      </p:sp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7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The RCSI/COSECSA Collaboration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IE" sz="2000" dirty="0" smtClean="0"/>
              <a:t>A cross–college collaboration since 2007 with a wide range of activities </a:t>
            </a:r>
          </a:p>
          <a:p>
            <a:pPr>
              <a:buFontTx/>
              <a:buNone/>
            </a:pPr>
            <a:r>
              <a:rPr lang="en-IE" sz="2000" dirty="0" smtClean="0"/>
              <a:t>involving a large number of RCSI staff and fellows. </a:t>
            </a:r>
          </a:p>
          <a:p>
            <a:pPr>
              <a:buFontTx/>
              <a:buNone/>
            </a:pPr>
            <a:endParaRPr lang="en-IE" sz="2000" dirty="0" smtClean="0"/>
          </a:p>
          <a:p>
            <a:pPr>
              <a:buFontTx/>
              <a:buNone/>
            </a:pPr>
            <a:r>
              <a:rPr lang="en-IE" sz="2000" dirty="0" smtClean="0"/>
              <a:t>Funded by Irish Aid with a significant in-kind contribution from RCSI.</a:t>
            </a:r>
          </a:p>
          <a:p>
            <a:pPr>
              <a:buFontTx/>
              <a:buNone/>
            </a:pPr>
            <a:endParaRPr lang="en-IE" sz="2000" dirty="0" smtClean="0"/>
          </a:p>
          <a:p>
            <a:pPr>
              <a:buFontTx/>
              <a:buNone/>
            </a:pPr>
            <a:r>
              <a:rPr lang="en-IE" sz="2000" dirty="0"/>
              <a:t>O</a:t>
            </a:r>
            <a:r>
              <a:rPr lang="en-IE" sz="2000" dirty="0" smtClean="0"/>
              <a:t>verseen by a steering committee made up of Irish-based and African-</a:t>
            </a:r>
          </a:p>
          <a:p>
            <a:pPr>
              <a:buFontTx/>
              <a:buNone/>
            </a:pPr>
            <a:r>
              <a:rPr lang="en-IE" sz="2000" dirty="0" smtClean="0"/>
              <a:t>based committee members.</a:t>
            </a:r>
          </a:p>
          <a:p>
            <a:pPr>
              <a:buFontTx/>
              <a:buNone/>
            </a:pPr>
            <a:endParaRPr lang="en-IE" sz="2000" dirty="0" smtClean="0"/>
          </a:p>
          <a:p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7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Training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4575175" cy="4708525"/>
          </a:xfrm>
        </p:spPr>
        <p:txBody>
          <a:bodyPr/>
          <a:lstStyle/>
          <a:p>
            <a:pPr>
              <a:buFontTx/>
              <a:buNone/>
            </a:pPr>
            <a:endParaRPr lang="en-IE" sz="2000" b="1" dirty="0" smtClean="0"/>
          </a:p>
          <a:p>
            <a:pPr>
              <a:buFontTx/>
              <a:buNone/>
            </a:pPr>
            <a:r>
              <a:rPr lang="en-IE" sz="2000" b="1" dirty="0" smtClean="0"/>
              <a:t>Train the Trainer courses for all </a:t>
            </a:r>
          </a:p>
          <a:p>
            <a:pPr>
              <a:buFontTx/>
              <a:buNone/>
            </a:pPr>
            <a:r>
              <a:rPr lang="en-IE" sz="2000" b="1" dirty="0" smtClean="0"/>
              <a:t>COSECSA trainers </a:t>
            </a:r>
          </a:p>
          <a:p>
            <a:pPr marL="0" indent="0">
              <a:buFontTx/>
              <a:buNone/>
            </a:pPr>
            <a:r>
              <a:rPr lang="en-IE" sz="2000" dirty="0" smtClean="0"/>
              <a:t>Over 300 surgeons trained (as well as 28 Master Trainers).</a:t>
            </a:r>
          </a:p>
          <a:p>
            <a:pPr>
              <a:buNone/>
            </a:pPr>
            <a:endParaRPr lang="en-IE" sz="2000" dirty="0" smtClean="0"/>
          </a:p>
          <a:p>
            <a:pPr>
              <a:buFontTx/>
              <a:buNone/>
            </a:pPr>
            <a:r>
              <a:rPr lang="en-IE" sz="2000" b="1" dirty="0" smtClean="0"/>
              <a:t>Basic Science Faculty development</a:t>
            </a:r>
          </a:p>
          <a:p>
            <a:pPr marL="0" indent="0">
              <a:spcBef>
                <a:spcPts val="480"/>
              </a:spcBef>
              <a:buFontTx/>
              <a:buNone/>
            </a:pPr>
            <a:r>
              <a:rPr lang="en-IE" sz="2000" dirty="0" smtClean="0"/>
              <a:t>27 surgeon basic scientists completed </a:t>
            </a:r>
          </a:p>
          <a:p>
            <a:pPr marL="0" indent="0">
              <a:spcBef>
                <a:spcPts val="480"/>
              </a:spcBef>
              <a:buFontTx/>
              <a:buNone/>
            </a:pPr>
            <a:r>
              <a:rPr lang="en-IE" sz="2000" dirty="0" smtClean="0"/>
              <a:t>three-year training programme</a:t>
            </a:r>
            <a:r>
              <a:rPr lang="en-IE" sz="2000" dirty="0"/>
              <a:t> </a:t>
            </a:r>
            <a:r>
              <a:rPr lang="en-IE" sz="2000" dirty="0" smtClean="0"/>
              <a:t>and are </a:t>
            </a:r>
          </a:p>
          <a:p>
            <a:pPr marL="0" indent="0">
              <a:spcBef>
                <a:spcPts val="480"/>
              </a:spcBef>
              <a:buFontTx/>
              <a:buNone/>
            </a:pPr>
            <a:r>
              <a:rPr lang="en-IE" sz="2000" dirty="0" smtClean="0"/>
              <a:t>now delivering courses</a:t>
            </a:r>
            <a:r>
              <a:rPr lang="en-IE" sz="2000" dirty="0"/>
              <a:t>.</a:t>
            </a:r>
            <a:endParaRPr lang="en-IE" sz="2000" dirty="0" smtClean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DSC_077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2375" y="2060575"/>
            <a:ext cx="3780000" cy="2520000"/>
          </a:xfrm>
          <a:prstGeom prst="rect">
            <a:avLst/>
          </a:prstGeom>
        </p:spPr>
      </p:pic>
      <p:pic>
        <p:nvPicPr>
          <p:cNvPr id="7" name="Picture 6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65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Training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4750"/>
            <a:ext cx="4591050" cy="4951414"/>
          </a:xfrm>
        </p:spPr>
        <p:txBody>
          <a:bodyPr/>
          <a:lstStyle/>
          <a:p>
            <a:pPr>
              <a:buFontTx/>
              <a:buNone/>
            </a:pPr>
            <a:endParaRPr lang="en-IE" sz="2000" b="1" dirty="0" smtClean="0"/>
          </a:p>
          <a:p>
            <a:pPr>
              <a:buFontTx/>
              <a:buNone/>
            </a:pPr>
            <a:r>
              <a:rPr lang="en-IE" sz="2000" b="1" dirty="0" smtClean="0"/>
              <a:t>Fellowship level seminars </a:t>
            </a:r>
          </a:p>
          <a:p>
            <a:pPr>
              <a:buFontTx/>
              <a:buNone/>
            </a:pPr>
            <a:r>
              <a:rPr lang="en-IE" sz="2000" dirty="0" smtClean="0"/>
              <a:t>14 seminars held in orthopaedic </a:t>
            </a:r>
          </a:p>
          <a:p>
            <a:pPr>
              <a:buFontTx/>
              <a:buNone/>
            </a:pPr>
            <a:r>
              <a:rPr lang="en-IE" sz="2000" dirty="0" smtClean="0"/>
              <a:t>surgery and general surgery</a:t>
            </a:r>
          </a:p>
          <a:p>
            <a:pPr>
              <a:buFontTx/>
              <a:buNone/>
            </a:pPr>
            <a:endParaRPr lang="en-IE" sz="2000" dirty="0" smtClean="0"/>
          </a:p>
          <a:p>
            <a:pPr>
              <a:buFontTx/>
              <a:buNone/>
            </a:pPr>
            <a:r>
              <a:rPr lang="en-IE" sz="2000" b="1" dirty="0" smtClean="0"/>
              <a:t>Essential Surgical Training</a:t>
            </a:r>
            <a:endParaRPr lang="en-IE" sz="2000" b="1" dirty="0"/>
          </a:p>
          <a:p>
            <a:pPr>
              <a:buFontTx/>
              <a:buNone/>
            </a:pPr>
            <a:r>
              <a:rPr lang="en-IE" sz="2000" dirty="0" smtClean="0"/>
              <a:t>Training rural doctors in Zimbabwe, </a:t>
            </a:r>
          </a:p>
          <a:p>
            <a:pPr>
              <a:buFontTx/>
              <a:buNone/>
            </a:pPr>
            <a:r>
              <a:rPr lang="en-IE" sz="2000" dirty="0" smtClean="0"/>
              <a:t>Rwanda and Zambia</a:t>
            </a:r>
            <a:r>
              <a:rPr lang="en-IE" sz="2000" dirty="0"/>
              <a:t> </a:t>
            </a:r>
            <a:r>
              <a:rPr lang="en-IE" sz="2000" dirty="0" smtClean="0"/>
              <a:t>in</a:t>
            </a:r>
            <a:r>
              <a:rPr lang="en-IE" sz="2000" dirty="0"/>
              <a:t> </a:t>
            </a:r>
            <a:r>
              <a:rPr lang="en-IE" sz="2000" dirty="0" smtClean="0"/>
              <a:t>basic surgical </a:t>
            </a:r>
          </a:p>
          <a:p>
            <a:pPr>
              <a:buFontTx/>
              <a:buNone/>
            </a:pPr>
            <a:r>
              <a:rPr lang="en-IE" sz="2000" dirty="0" smtClean="0"/>
              <a:t>techniques.</a:t>
            </a:r>
          </a:p>
          <a:p>
            <a:pPr>
              <a:buFontTx/>
              <a:buNone/>
            </a:pPr>
            <a:endParaRPr lang="en-IE" sz="2000" dirty="0"/>
          </a:p>
          <a:p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creen Shot 2014-04-10 at 13.43.09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490" y="1812450"/>
            <a:ext cx="3799310" cy="2520000"/>
          </a:xfrm>
          <a:prstGeom prst="rect">
            <a:avLst/>
          </a:prstGeom>
        </p:spPr>
      </p:pic>
      <p:pic>
        <p:nvPicPr>
          <p:cNvPr id="6" name="Picture 5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62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Training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sz="2000" b="1" dirty="0" smtClean="0"/>
              <a:t>Mobile Surgical Skills Unit</a:t>
            </a:r>
          </a:p>
          <a:p>
            <a:pPr marL="0" indent="0">
              <a:buNone/>
            </a:pPr>
            <a:r>
              <a:rPr lang="en-IE" sz="2000" dirty="0" smtClean="0"/>
              <a:t>The world’s only mobile surgical skills training unit, operating in a pilot project in Kenya and Tanzania.</a:t>
            </a:r>
          </a:p>
          <a:p>
            <a:pPr marL="0" indent="0">
              <a:buNone/>
            </a:pPr>
            <a:endParaRPr lang="en-IE" sz="2000" dirty="0"/>
          </a:p>
          <a:p>
            <a:pPr marL="0" indent="0" algn="ctr">
              <a:buNone/>
            </a:pPr>
            <a:endParaRPr lang="en-IE" sz="2000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creen Shot 2015-07-06 at 11.44.15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3424" y="2962275"/>
            <a:ext cx="4254501" cy="2619067"/>
          </a:xfrm>
          <a:prstGeom prst="rect">
            <a:avLst/>
          </a:prstGeom>
        </p:spPr>
      </p:pic>
      <p:pic>
        <p:nvPicPr>
          <p:cNvPr id="9" name="Picture 8" descr="photo 3[4]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802909"/>
            <a:ext cx="3916244" cy="2937183"/>
          </a:xfrm>
          <a:prstGeom prst="rect">
            <a:avLst/>
          </a:prstGeom>
        </p:spPr>
      </p:pic>
      <p:pic>
        <p:nvPicPr>
          <p:cNvPr id="7" name="Picture 6" descr="Irish Aid 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97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E- Learning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5126"/>
            <a:ext cx="4331112" cy="4491038"/>
          </a:xfrm>
        </p:spPr>
        <p:txBody>
          <a:bodyPr/>
          <a:lstStyle/>
          <a:p>
            <a:pPr>
              <a:buFontTx/>
              <a:buNone/>
            </a:pPr>
            <a:r>
              <a:rPr lang="en-IE" sz="2000" dirty="0" smtClean="0"/>
              <a:t>Joint development and admin of an </a:t>
            </a:r>
          </a:p>
          <a:p>
            <a:pPr>
              <a:buFontTx/>
              <a:buNone/>
            </a:pPr>
            <a:r>
              <a:rPr lang="en-IE" sz="2000" dirty="0" smtClean="0"/>
              <a:t>Africa-centric surgical e-learning </a:t>
            </a:r>
          </a:p>
          <a:p>
            <a:pPr>
              <a:buFontTx/>
              <a:buNone/>
            </a:pPr>
            <a:r>
              <a:rPr lang="en-IE" sz="2000" dirty="0" smtClean="0"/>
              <a:t>platform.</a:t>
            </a:r>
          </a:p>
          <a:p>
            <a:pPr>
              <a:buFontTx/>
              <a:buNone/>
            </a:pPr>
            <a:endParaRPr lang="en-IE" sz="2000" dirty="0" smtClean="0"/>
          </a:p>
          <a:p>
            <a:pPr>
              <a:buFontTx/>
              <a:buNone/>
            </a:pPr>
            <a:r>
              <a:rPr lang="en-IE" sz="2000" dirty="0" smtClean="0"/>
              <a:t>26 IT labs equipped and supported </a:t>
            </a:r>
          </a:p>
          <a:p>
            <a:pPr>
              <a:buFontTx/>
              <a:buNone/>
            </a:pPr>
            <a:r>
              <a:rPr lang="en-IE" sz="2000" dirty="0" smtClean="0"/>
              <a:t>In 10 countries.</a:t>
            </a:r>
          </a:p>
          <a:p>
            <a:pPr>
              <a:buFontTx/>
              <a:buNone/>
            </a:pPr>
            <a:endParaRPr lang="en-IE" sz="2000" dirty="0" smtClean="0"/>
          </a:p>
          <a:p>
            <a:pPr>
              <a:buFontTx/>
              <a:buNone/>
            </a:pPr>
            <a:r>
              <a:rPr lang="en-IE" sz="2000" dirty="0" smtClean="0"/>
              <a:t>Production of WHO Emergency and </a:t>
            </a:r>
          </a:p>
          <a:p>
            <a:pPr>
              <a:buFontTx/>
              <a:buNone/>
            </a:pPr>
            <a:r>
              <a:rPr lang="en-IE" sz="2000" dirty="0" smtClean="0"/>
              <a:t>Trauma Care E-Learning Package</a:t>
            </a:r>
          </a:p>
          <a:p>
            <a:pPr>
              <a:buNone/>
            </a:pPr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creen Shot 2015-06-18 at 11.58.58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312" y="1635126"/>
            <a:ext cx="4154293" cy="2738756"/>
          </a:xfrm>
          <a:prstGeom prst="rect">
            <a:avLst/>
          </a:prstGeom>
        </p:spPr>
      </p:pic>
      <p:pic>
        <p:nvPicPr>
          <p:cNvPr id="7" name="Picture 6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7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Examinations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28625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IE" sz="2000" dirty="0" smtClean="0"/>
              <a:t>Two-way exchange of examiners </a:t>
            </a:r>
          </a:p>
          <a:p>
            <a:pPr>
              <a:buFontTx/>
              <a:buNone/>
            </a:pPr>
            <a:r>
              <a:rPr lang="en-IE" sz="2000" dirty="0" smtClean="0"/>
              <a:t>and external examiners.</a:t>
            </a:r>
          </a:p>
          <a:p>
            <a:endParaRPr lang="en-IE" sz="2000" dirty="0" smtClean="0"/>
          </a:p>
          <a:p>
            <a:pPr>
              <a:buFontTx/>
              <a:buNone/>
            </a:pPr>
            <a:r>
              <a:rPr lang="en-IE" sz="2000" dirty="0" smtClean="0"/>
              <a:t>Benchmarking of COSECSA exams </a:t>
            </a:r>
          </a:p>
          <a:p>
            <a:pPr>
              <a:buFontTx/>
              <a:buNone/>
            </a:pPr>
            <a:r>
              <a:rPr lang="en-IE" sz="2000" dirty="0" smtClean="0"/>
              <a:t>against RCSI exams.</a:t>
            </a:r>
          </a:p>
          <a:p>
            <a:endParaRPr lang="en-IE" sz="2000" dirty="0" smtClean="0"/>
          </a:p>
          <a:p>
            <a:pPr>
              <a:buFontTx/>
              <a:buNone/>
            </a:pPr>
            <a:r>
              <a:rPr lang="en-IE" sz="2000" dirty="0" smtClean="0"/>
              <a:t>Collaboration on delivery of pre-</a:t>
            </a:r>
          </a:p>
          <a:p>
            <a:pPr>
              <a:buFontTx/>
              <a:buNone/>
            </a:pPr>
            <a:r>
              <a:rPr lang="en-IE" sz="2000" dirty="0" smtClean="0"/>
              <a:t>exam seminar, MCQ writing </a:t>
            </a:r>
          </a:p>
          <a:p>
            <a:pPr>
              <a:buFontTx/>
              <a:buNone/>
            </a:pPr>
            <a:r>
              <a:rPr lang="en-IE" sz="2000" dirty="0"/>
              <a:t>s</a:t>
            </a:r>
            <a:r>
              <a:rPr lang="en-IE" sz="2000" dirty="0" smtClean="0"/>
              <a:t>eminar, exam explanation videos, </a:t>
            </a:r>
          </a:p>
          <a:p>
            <a:pPr>
              <a:buFontTx/>
              <a:buNone/>
            </a:pPr>
            <a:r>
              <a:rPr lang="en-IE" sz="2000" dirty="0" smtClean="0"/>
              <a:t>implementation of OSCE format.</a:t>
            </a:r>
          </a:p>
          <a:p>
            <a:pPr>
              <a:buFontTx/>
              <a:buNone/>
            </a:pPr>
            <a:endParaRPr lang="en-IE" sz="2000" dirty="0" smtClean="0"/>
          </a:p>
          <a:p>
            <a:pPr>
              <a:buFontTx/>
              <a:buNone/>
            </a:pPr>
            <a:endParaRPr lang="en-IE" dirty="0" smtClean="0"/>
          </a:p>
          <a:p>
            <a:endParaRPr lang="en-IE" dirty="0" smtClean="0"/>
          </a:p>
        </p:txBody>
      </p:sp>
      <p:pic>
        <p:nvPicPr>
          <p:cNvPr id="7" name="Picture 6" descr="Clinical exam image 20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0" y="1725930"/>
            <a:ext cx="3960000" cy="3181200"/>
          </a:xfrm>
          <a:prstGeom prst="rect">
            <a:avLst/>
          </a:prstGeom>
        </p:spPr>
      </p:pic>
      <p:pic>
        <p:nvPicPr>
          <p:cNvPr id="6" name="Picture 5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4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Administration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lvl="1">
              <a:buFontTx/>
              <a:buNone/>
            </a:pPr>
            <a:r>
              <a:rPr lang="en-IE" dirty="0" smtClean="0"/>
              <a:t>Assistance in promotion of COSECSA regionally and </a:t>
            </a:r>
          </a:p>
          <a:p>
            <a:pPr lvl="1">
              <a:buFontTx/>
              <a:buNone/>
            </a:pPr>
            <a:r>
              <a:rPr lang="en-IE" dirty="0" smtClean="0"/>
              <a:t>internationally, development of website and materials.</a:t>
            </a:r>
          </a:p>
          <a:p>
            <a:pPr lvl="1">
              <a:buFont typeface="Arial" pitchFamily="34" charset="0"/>
              <a:buChar char="•"/>
            </a:pPr>
            <a:endParaRPr lang="en-IE" dirty="0" smtClean="0"/>
          </a:p>
          <a:p>
            <a:pPr lvl="1">
              <a:buFontTx/>
              <a:buNone/>
            </a:pPr>
            <a:r>
              <a:rPr lang="en-IE" dirty="0" smtClean="0"/>
              <a:t>Support for recruitment and cost of staffing in COSECSA </a:t>
            </a:r>
          </a:p>
          <a:p>
            <a:pPr lvl="1">
              <a:buFontTx/>
              <a:buNone/>
            </a:pPr>
            <a:r>
              <a:rPr lang="en-IE" dirty="0" smtClean="0"/>
              <a:t>Secretariat in Tanzania.</a:t>
            </a:r>
          </a:p>
          <a:p>
            <a:pPr lvl="1">
              <a:buFont typeface="Arial" pitchFamily="34" charset="0"/>
              <a:buChar char="•"/>
            </a:pPr>
            <a:endParaRPr lang="en-IE" dirty="0" smtClean="0"/>
          </a:p>
          <a:p>
            <a:pPr lvl="1">
              <a:buFontTx/>
              <a:buNone/>
            </a:pPr>
            <a:r>
              <a:rPr lang="en-IE" dirty="0" smtClean="0"/>
              <a:t>Budgetary support, strategic planning, financial management.</a:t>
            </a:r>
          </a:p>
          <a:p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75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Administration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8286" y="1258888"/>
            <a:ext cx="3261839" cy="2154237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1417637"/>
            <a:ext cx="2654300" cy="1677987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625" y="2135183"/>
            <a:ext cx="2298065" cy="306451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825875"/>
            <a:ext cx="2701925" cy="1825625"/>
          </a:xfrm>
          <a:prstGeom prst="rect">
            <a:avLst/>
          </a:prstGeom>
        </p:spPr>
      </p:pic>
      <p:pic>
        <p:nvPicPr>
          <p:cNvPr id="10" name="Picture 9" descr="Screen Shot 2016-07-27 at 12.00.31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3714750"/>
            <a:ext cx="2832762" cy="1825625"/>
          </a:xfrm>
          <a:prstGeom prst="rect">
            <a:avLst/>
          </a:prstGeom>
        </p:spPr>
      </p:pic>
      <p:pic>
        <p:nvPicPr>
          <p:cNvPr id="11" name="Picture 10" descr="Irish Aid logo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1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Data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9"/>
            <a:ext cx="4667250" cy="4376736"/>
          </a:xfrm>
        </p:spPr>
        <p:txBody>
          <a:bodyPr/>
          <a:lstStyle/>
          <a:p>
            <a:pPr marL="0" lvl="1" indent="0">
              <a:spcBef>
                <a:spcPts val="0"/>
              </a:spcBef>
              <a:buFont typeface="Arial" pitchFamily="34" charset="0"/>
              <a:buChar char="•"/>
            </a:pPr>
            <a:endParaRPr lang="en-IE" dirty="0" smtClean="0"/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IE" dirty="0" smtClean="0"/>
              <a:t>Through the Collaboration Programme COSECSA now has: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endParaRPr lang="en-IE" dirty="0"/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IE" dirty="0" smtClean="0"/>
              <a:t>Details of every surgeon in all 10 countries of the region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endParaRPr lang="en-IE" dirty="0"/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IE" dirty="0" smtClean="0"/>
              <a:t>Mapping of international interventions in the region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endParaRPr lang="en-IE" dirty="0"/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IE" dirty="0" smtClean="0"/>
              <a:t>Bespoke electronic logbook</a:t>
            </a:r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675" y="1941194"/>
            <a:ext cx="2330450" cy="3694431"/>
          </a:xfrm>
          <a:prstGeom prst="rect">
            <a:avLst/>
          </a:prstGeom>
        </p:spPr>
      </p:pic>
      <p:pic>
        <p:nvPicPr>
          <p:cNvPr id="7" name="Picture 6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17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Data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075" y="1417638"/>
            <a:ext cx="7588250" cy="4407218"/>
          </a:xfrm>
          <a:prstGeom prst="rect">
            <a:avLst/>
          </a:prstGeom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69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en-IE" sz="2300" dirty="0" smtClean="0"/>
              <a:t>Progress</a:t>
            </a:r>
            <a:endParaRPr lang="en-IE" sz="2300" dirty="0"/>
          </a:p>
        </p:txBody>
      </p:sp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315" y="1417637"/>
            <a:ext cx="4544060" cy="4154488"/>
          </a:xfrm>
          <a:prstGeom prst="rect">
            <a:avLst/>
          </a:prstGeom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83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The Key To Successful Partnership</a:t>
            </a:r>
            <a:endParaRPr lang="en-IE" sz="2300" dirty="0"/>
          </a:p>
        </p:txBody>
      </p:sp>
      <p:pic>
        <p:nvPicPr>
          <p:cNvPr id="5" name="Content Placeholder 4" descr="IMG_648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43" r="-15543"/>
          <a:stretch>
            <a:fillRect/>
          </a:stretch>
        </p:blipFill>
        <p:spPr>
          <a:xfrm>
            <a:off x="696913" y="1319189"/>
            <a:ext cx="7750175" cy="4434224"/>
          </a:xfrm>
        </p:spPr>
      </p:pic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rish Aid 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18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What Doesn’t Work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When it becomes “someone’s </a:t>
            </a:r>
            <a:r>
              <a:rPr lang="en-US" sz="2000" dirty="0"/>
              <a:t>p</a:t>
            </a:r>
            <a:r>
              <a:rPr lang="en-US" sz="2000" dirty="0" smtClean="0"/>
              <a:t>roject”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Creates significant new demands on existing staff on either side</a:t>
            </a:r>
            <a:endParaRPr lang="en-US" sz="2000" dirty="0"/>
          </a:p>
          <a:p>
            <a:pPr marL="0" indent="0">
              <a:buNone/>
            </a:pPr>
            <a:endParaRPr lang="en-IE" sz="2000" dirty="0" smtClean="0"/>
          </a:p>
          <a:p>
            <a:pPr marL="0" indent="0">
              <a:buNone/>
            </a:pPr>
            <a:r>
              <a:rPr lang="en-IE" sz="2000" dirty="0" smtClean="0"/>
              <a:t>Innovation or equipment without capacity building</a:t>
            </a:r>
          </a:p>
          <a:p>
            <a:pPr marL="0" indent="0">
              <a:buNone/>
            </a:pPr>
            <a:endParaRPr lang="en-IE" sz="2000" dirty="0"/>
          </a:p>
          <a:p>
            <a:pPr marL="0" indent="0">
              <a:buNone/>
            </a:pPr>
            <a:r>
              <a:rPr lang="en-IE" sz="2000" dirty="0" smtClean="0"/>
              <a:t>Unclear lines of responsibility</a:t>
            </a: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8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What Does Work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None/>
            </a:pPr>
            <a:r>
              <a:rPr lang="ga-IE" sz="2000" dirty="0" smtClean="0"/>
              <a:t>Institutional, not personal</a:t>
            </a:r>
          </a:p>
          <a:p>
            <a:pPr marL="0" indent="0">
              <a:buNone/>
            </a:pPr>
            <a:endParaRPr lang="ga-IE" sz="2000" dirty="0" smtClean="0"/>
          </a:p>
          <a:p>
            <a:pPr marL="0" indent="0">
              <a:buNone/>
            </a:pPr>
            <a:r>
              <a:rPr lang="ga-IE" sz="2000" dirty="0" smtClean="0"/>
              <a:t>Project helps the Southern institution meet their own targets</a:t>
            </a:r>
            <a:endParaRPr lang="ga-IE" sz="2000" dirty="0"/>
          </a:p>
          <a:p>
            <a:pPr marL="0" indent="0">
              <a:buNone/>
            </a:pPr>
            <a:endParaRPr lang="ga-IE" sz="2000" dirty="0" smtClean="0"/>
          </a:p>
          <a:p>
            <a:pPr marL="0" indent="0">
              <a:buNone/>
            </a:pPr>
            <a:r>
              <a:rPr lang="ga-IE" sz="2000" dirty="0" smtClean="0"/>
              <a:t>Non-clinical cooperation</a:t>
            </a:r>
            <a:endParaRPr lang="ga-IE" sz="2000" dirty="0"/>
          </a:p>
          <a:p>
            <a:pPr marL="0" indent="0">
              <a:buNone/>
            </a:pPr>
            <a:endParaRPr lang="ga-IE" sz="2000" dirty="0"/>
          </a:p>
          <a:p>
            <a:pPr marL="0" indent="0">
              <a:buNone/>
            </a:pPr>
            <a:r>
              <a:rPr lang="ga-IE" sz="2000" dirty="0" smtClean="0"/>
              <a:t>Dedicated staff</a:t>
            </a:r>
          </a:p>
          <a:p>
            <a:pPr marL="0" indent="0">
              <a:buNone/>
            </a:pPr>
            <a:endParaRPr lang="ga-IE" sz="2000" dirty="0"/>
          </a:p>
          <a:p>
            <a:pPr marL="0" indent="0">
              <a:buNone/>
            </a:pPr>
            <a:r>
              <a:rPr lang="ga-IE" sz="2000" dirty="0" smtClean="0"/>
              <a:t>“50-50” representation in governance structures</a:t>
            </a:r>
            <a:endParaRPr lang="en-US" sz="2000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95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Thank You!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025" y="1417638"/>
            <a:ext cx="6120000" cy="4236856"/>
          </a:xfrm>
          <a:prstGeom prst="rect">
            <a:avLst/>
          </a:prstGeom>
        </p:spPr>
      </p:pic>
      <p:pic>
        <p:nvPicPr>
          <p:cNvPr id="6" name="Picture 5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8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7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H6868-RCSI-PowerPoint-Template_Conference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H6868-RCSI-PowerPoint-Template_Conference11</Template>
  <TotalTime>1479</TotalTime>
  <Words>536</Words>
  <Application>Microsoft Macintosh PowerPoint</Application>
  <PresentationFormat>On-screen Show (4:3)</PresentationFormat>
  <Paragraphs>125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H6868-RCSI-PowerPoint-Template_Conference11</vt:lpstr>
      <vt:lpstr>PowerPoint Presentation</vt:lpstr>
      <vt:lpstr>The Problem</vt:lpstr>
      <vt:lpstr>College of Surgeons of East, Central and Southern Africa (COSECSA)</vt:lpstr>
      <vt:lpstr>RCSI/COSECSA Collaboration Programme Rationale</vt:lpstr>
      <vt:lpstr>The RCSI/COSECSA Collaboration</vt:lpstr>
      <vt:lpstr>Training</vt:lpstr>
      <vt:lpstr>Training</vt:lpstr>
      <vt:lpstr>Training</vt:lpstr>
      <vt:lpstr>E- Learning</vt:lpstr>
      <vt:lpstr>Examinations</vt:lpstr>
      <vt:lpstr>Administration</vt:lpstr>
      <vt:lpstr>Administration</vt:lpstr>
      <vt:lpstr>Data</vt:lpstr>
      <vt:lpstr>Data</vt:lpstr>
      <vt:lpstr>Progress</vt:lpstr>
      <vt:lpstr>The Key To Successful Partnership</vt:lpstr>
      <vt:lpstr>What Doesn’t Work</vt:lpstr>
      <vt:lpstr>What Does Work</vt:lpstr>
      <vt:lpstr>Thank You!</vt:lpstr>
    </vt:vector>
  </TitlesOfParts>
  <Company>The Royal College of Surgeons in Ireland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ericoflynn</dc:creator>
  <cp:lastModifiedBy>Eric O'Flynn</cp:lastModifiedBy>
  <cp:revision>64</cp:revision>
  <cp:lastPrinted>2016-11-07T17:06:03Z</cp:lastPrinted>
  <dcterms:created xsi:type="dcterms:W3CDTF">2013-12-10T14:00:10Z</dcterms:created>
  <dcterms:modified xsi:type="dcterms:W3CDTF">2016-11-07T17:33:57Z</dcterms:modified>
</cp:coreProperties>
</file>