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66" r:id="rId3"/>
    <p:sldId id="259" r:id="rId4"/>
    <p:sldId id="268" r:id="rId5"/>
    <p:sldId id="260" r:id="rId6"/>
    <p:sldId id="269" r:id="rId7"/>
    <p:sldId id="262" r:id="rId8"/>
    <p:sldId id="267" r:id="rId9"/>
    <p:sldId id="265" r:id="rId10"/>
    <p:sldId id="264" r:id="rId11"/>
    <p:sldId id="271" r:id="rId12"/>
    <p:sldId id="272" r:id="rId13"/>
    <p:sldId id="270"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4" d="100"/>
          <a:sy n="84" d="100"/>
        </p:scale>
        <p:origin x="-51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6916C4-7D28-7F4E-B532-EA2DD060DC4F}" type="datetimeFigureOut">
              <a:rPr lang="en-US" smtClean="0"/>
              <a:t>08/11/16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64DD04-4D62-A246-97DA-63B068D1730F}" type="slidenum">
              <a:rPr lang="en-US" smtClean="0"/>
              <a:t>‹#›</a:t>
            </a:fld>
            <a:endParaRPr lang="en-US"/>
          </a:p>
        </p:txBody>
      </p:sp>
    </p:spTree>
    <p:extLst>
      <p:ext uri="{BB962C8B-B14F-4D97-AF65-F5344CB8AC3E}">
        <p14:creationId xmlns:p14="http://schemas.microsoft.com/office/powerpoint/2010/main" val="22422900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64DD04-4D62-A246-97DA-63B068D1730F}" type="slidenum">
              <a:rPr lang="en-US" smtClean="0"/>
              <a:t>1</a:t>
            </a:fld>
            <a:endParaRPr lang="en-US"/>
          </a:p>
        </p:txBody>
      </p:sp>
    </p:spTree>
    <p:extLst>
      <p:ext uri="{BB962C8B-B14F-4D97-AF65-F5344CB8AC3E}">
        <p14:creationId xmlns:p14="http://schemas.microsoft.com/office/powerpoint/2010/main" val="379767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Eight doctors including a GP registrar, </a:t>
            </a:r>
          </a:p>
          <a:p>
            <a:r>
              <a:rPr lang="en-GB" dirty="0" smtClean="0"/>
              <a:t>Five nurses and 10 administration staff with a patient cohort of 14,000 patients and undertakes over 80,000 consultations each year in the practice.  It hosts students from UCD, TCD, RCSI and UL and GP trainees from the South East GP training scheme who also have the opportunity to undertake a rotation in Malawi as part of the their training programme.</a:t>
            </a:r>
            <a:endParaRPr lang="en-US" dirty="0" smtClean="0"/>
          </a:p>
          <a:p>
            <a:endParaRPr lang="en-US" dirty="0"/>
          </a:p>
        </p:txBody>
      </p:sp>
      <p:sp>
        <p:nvSpPr>
          <p:cNvPr id="4" name="Slide Number Placeholder 3"/>
          <p:cNvSpPr>
            <a:spLocks noGrp="1"/>
          </p:cNvSpPr>
          <p:nvPr>
            <p:ph type="sldNum" sz="quarter" idx="10"/>
          </p:nvPr>
        </p:nvSpPr>
        <p:spPr/>
        <p:txBody>
          <a:bodyPr/>
          <a:lstStyle/>
          <a:p>
            <a:fld id="{4464DD04-4D62-A246-97DA-63B068D1730F}" type="slidenum">
              <a:rPr lang="en-US" smtClean="0"/>
              <a:t>3</a:t>
            </a:fld>
            <a:endParaRPr lang="en-US"/>
          </a:p>
        </p:txBody>
      </p:sp>
    </p:spTree>
    <p:extLst>
      <p:ext uri="{BB962C8B-B14F-4D97-AF65-F5344CB8AC3E}">
        <p14:creationId xmlns:p14="http://schemas.microsoft.com/office/powerpoint/2010/main" val="1879217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smtClean="0"/>
              <a:t>A STEPS survey</a:t>
            </a:r>
            <a:r>
              <a:rPr lang="en-US" baseline="30000" dirty="0" smtClean="0"/>
              <a:t> </a:t>
            </a:r>
            <a:r>
              <a:rPr lang="en-US" dirty="0" smtClean="0"/>
              <a:t> conducted in Malawi in 2009 clearly demonstrates that NCDs and their risk factors are a significant public health problem. A total of 32.9% of individuals aged 25–64 years were hypertensive, while 8.9% suffered from cardiovascular diseases. Over 75% of those with hypertension were unaware that they were hypertensive. The prevalence of diabetes is estimated at 5.6%, which is similar to Irish prevalence.  </a:t>
            </a:r>
          </a:p>
          <a:p>
            <a:pPr fontAlgn="base"/>
            <a:r>
              <a:rPr lang="en-US" dirty="0" smtClean="0"/>
              <a:t> </a:t>
            </a:r>
          </a:p>
          <a:p>
            <a:r>
              <a:rPr lang="en-IE" dirty="0" smtClean="0"/>
              <a:t>Chronic respiratory diseases such as asthma are becoming a public health problem in Malawi. According to the World Health Report 2004, Malawi has an estimated asthma prevalence of 5.1%, yet there are no specific programmes for the prevention and control of asthma.  Mental illness is also increasingly becoming a public health problem, accounting for 4% of the total burden of disease.  Epilepsy has </a:t>
            </a:r>
            <a:r>
              <a:rPr lang="en-US" dirty="0" smtClean="0"/>
              <a:t>2.8% prevalence rate with the age group which appear to have the highest incidence of epilepsy are those between 6-18 years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464DD04-4D62-A246-97DA-63B068D1730F}" type="slidenum">
              <a:rPr lang="en-US" smtClean="0"/>
              <a:t>5</a:t>
            </a:fld>
            <a:endParaRPr lang="en-US"/>
          </a:p>
        </p:txBody>
      </p:sp>
    </p:spTree>
    <p:extLst>
      <p:ext uri="{BB962C8B-B14F-4D97-AF65-F5344CB8AC3E}">
        <p14:creationId xmlns:p14="http://schemas.microsoft.com/office/powerpoint/2010/main" val="1137998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F62DE2C-801C-B749-84DF-7147F85E9157}" type="datetimeFigureOut">
              <a:rPr lang="en-US" smtClean="0"/>
              <a:t>08/11/16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1389194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F62DE2C-801C-B749-84DF-7147F85E9157}" type="datetimeFigureOut">
              <a:rPr lang="en-US" smtClean="0"/>
              <a:t>08/11/16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1061842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F62DE2C-801C-B749-84DF-7147F85E9157}" type="datetimeFigureOut">
              <a:rPr lang="en-US" smtClean="0"/>
              <a:t>08/11/16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1993968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F62DE2C-801C-B749-84DF-7147F85E9157}" type="datetimeFigureOut">
              <a:rPr lang="en-US" smtClean="0"/>
              <a:t>08/11/16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1206505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F62DE2C-801C-B749-84DF-7147F85E9157}" type="datetimeFigureOut">
              <a:rPr lang="en-US" smtClean="0"/>
              <a:t>08/11/16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1796409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F62DE2C-801C-B749-84DF-7147F85E9157}" type="datetimeFigureOut">
              <a:rPr lang="en-US" smtClean="0"/>
              <a:t>08/11/16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2662167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62DE2C-801C-B749-84DF-7147F85E9157}" type="datetimeFigureOut">
              <a:rPr lang="en-US" smtClean="0"/>
              <a:t>08/11/16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4162992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F62DE2C-801C-B749-84DF-7147F85E9157}" type="datetimeFigureOut">
              <a:rPr lang="en-US" smtClean="0"/>
              <a:t>08/11/16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1800174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F62DE2C-801C-B749-84DF-7147F85E9157}" type="datetimeFigureOut">
              <a:rPr lang="en-US" smtClean="0"/>
              <a:t>08/11/16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248088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F62DE2C-801C-B749-84DF-7147F85E9157}" type="datetimeFigureOut">
              <a:rPr lang="en-US" smtClean="0"/>
              <a:t>08/11/16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3139441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F62DE2C-801C-B749-84DF-7147F85E9157}" type="datetimeFigureOut">
              <a:rPr lang="en-US" smtClean="0"/>
              <a:t>08/11/16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2B614-1388-6349-B655-7B52ED57E41A}" type="slidenum">
              <a:rPr lang="en-US" smtClean="0"/>
              <a:t>‹#›</a:t>
            </a:fld>
            <a:endParaRPr lang="en-US"/>
          </a:p>
        </p:txBody>
      </p:sp>
    </p:spTree>
    <p:extLst>
      <p:ext uri="{BB962C8B-B14F-4D97-AF65-F5344CB8AC3E}">
        <p14:creationId xmlns:p14="http://schemas.microsoft.com/office/powerpoint/2010/main" val="12889615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62DE2C-801C-B749-84DF-7147F85E9157}" type="datetimeFigureOut">
              <a:rPr lang="en-US" smtClean="0"/>
              <a:t>08/11/16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42B614-1388-6349-B655-7B52ED57E41A}" type="slidenum">
              <a:rPr lang="en-US" smtClean="0"/>
              <a:t>‹#›</a:t>
            </a:fld>
            <a:endParaRPr lang="en-US"/>
          </a:p>
        </p:txBody>
      </p:sp>
    </p:spTree>
    <p:extLst>
      <p:ext uri="{BB962C8B-B14F-4D97-AF65-F5344CB8AC3E}">
        <p14:creationId xmlns:p14="http://schemas.microsoft.com/office/powerpoint/2010/main" val="2130804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017"/>
            <a:ext cx="8229600" cy="1143000"/>
          </a:xfrm>
        </p:spPr>
        <p:txBody>
          <a:bodyPr/>
          <a:lstStyle/>
          <a:p>
            <a:r>
              <a:rPr lang="en-US" dirty="0" smtClean="0">
                <a:solidFill>
                  <a:schemeClr val="accent1">
                    <a:lumMod val="50000"/>
                  </a:schemeClr>
                </a:solidFill>
              </a:rPr>
              <a:t>From </a:t>
            </a:r>
            <a:r>
              <a:rPr lang="en-US" dirty="0" err="1" smtClean="0">
                <a:solidFill>
                  <a:schemeClr val="accent1">
                    <a:lumMod val="50000"/>
                  </a:schemeClr>
                </a:solidFill>
              </a:rPr>
              <a:t>Goppa</a:t>
            </a:r>
            <a:r>
              <a:rPr lang="en-US" dirty="0" smtClean="0">
                <a:solidFill>
                  <a:schemeClr val="accent1">
                    <a:lumMod val="50000"/>
                  </a:schemeClr>
                </a:solidFill>
              </a:rPr>
              <a:t> Codes to </a:t>
            </a:r>
            <a:r>
              <a:rPr lang="en-US" dirty="0" err="1" smtClean="0">
                <a:solidFill>
                  <a:schemeClr val="accent1">
                    <a:lumMod val="50000"/>
                  </a:schemeClr>
                </a:solidFill>
              </a:rPr>
              <a:t>Gorey</a:t>
            </a:r>
            <a:endParaRPr lang="en-US" dirty="0">
              <a:solidFill>
                <a:schemeClr val="accent1">
                  <a:lumMod val="50000"/>
                </a:schemeClr>
              </a:solidFill>
            </a:endParaRPr>
          </a:p>
        </p:txBody>
      </p:sp>
      <p:sp>
        <p:nvSpPr>
          <p:cNvPr id="7" name="TextBox 6"/>
          <p:cNvSpPr txBox="1"/>
          <p:nvPr/>
        </p:nvSpPr>
        <p:spPr>
          <a:xfrm>
            <a:off x="457200" y="1093689"/>
            <a:ext cx="8229600" cy="1446550"/>
          </a:xfrm>
          <a:prstGeom prst="rect">
            <a:avLst/>
          </a:prstGeom>
          <a:noFill/>
        </p:spPr>
        <p:txBody>
          <a:bodyPr wrap="square" rtlCol="0">
            <a:spAutoFit/>
          </a:bodyPr>
          <a:lstStyle/>
          <a:p>
            <a:pPr algn="ctr"/>
            <a:r>
              <a:rPr lang="en-US" sz="2800" dirty="0" smtClean="0"/>
              <a:t>Adventures in partnership!</a:t>
            </a:r>
          </a:p>
          <a:p>
            <a:pPr algn="ctr"/>
            <a:endParaRPr lang="en-US" sz="2800" dirty="0" smtClean="0"/>
          </a:p>
          <a:p>
            <a:pPr algn="ctr"/>
            <a:r>
              <a:rPr lang="en-US" sz="3200" dirty="0" err="1" smtClean="0">
                <a:solidFill>
                  <a:schemeClr val="accent1">
                    <a:lumMod val="75000"/>
                  </a:schemeClr>
                </a:solidFill>
              </a:rPr>
              <a:t>Mzuzu</a:t>
            </a:r>
            <a:r>
              <a:rPr lang="en-US" sz="3200" dirty="0" smtClean="0">
                <a:solidFill>
                  <a:schemeClr val="accent1">
                    <a:lumMod val="75000"/>
                  </a:schemeClr>
                </a:solidFill>
              </a:rPr>
              <a:t> Central Hospital – The Palms GP Surgery</a:t>
            </a:r>
            <a:endParaRPr lang="en-US" sz="3200" dirty="0">
              <a:solidFill>
                <a:schemeClr val="accent1">
                  <a:lumMod val="75000"/>
                </a:schemeClr>
              </a:solidFill>
            </a:endParaRPr>
          </a:p>
        </p:txBody>
      </p:sp>
      <p:pic>
        <p:nvPicPr>
          <p:cNvPr id="3" name="Picture 2"/>
          <p:cNvPicPr>
            <a:picLocks noChangeAspect="1"/>
          </p:cNvPicPr>
          <p:nvPr/>
        </p:nvPicPr>
        <p:blipFill>
          <a:blip r:embed="rId3"/>
          <a:stretch>
            <a:fillRect/>
          </a:stretch>
        </p:blipFill>
        <p:spPr>
          <a:xfrm>
            <a:off x="694923" y="2665105"/>
            <a:ext cx="7691944" cy="3909251"/>
          </a:xfrm>
          <a:prstGeom prst="rect">
            <a:avLst/>
          </a:prstGeom>
        </p:spPr>
      </p:pic>
      <p:pic>
        <p:nvPicPr>
          <p:cNvPr id="8" name="Picture 7"/>
          <p:cNvPicPr/>
          <p:nvPr/>
        </p:nvPicPr>
        <p:blipFill>
          <a:blip r:embed="rId4" cstate="screen">
            <a:extLst>
              <a:ext uri="{28A0092B-C50C-407E-A947-70E740481C1C}">
                <a14:useLocalDpi xmlns:a14="http://schemas.microsoft.com/office/drawing/2010/main"/>
              </a:ext>
            </a:extLst>
          </a:blip>
          <a:srcRect/>
          <a:stretch>
            <a:fillRect/>
          </a:stretch>
        </p:blipFill>
        <p:spPr>
          <a:xfrm>
            <a:off x="7254360" y="5825490"/>
            <a:ext cx="1752600" cy="1032510"/>
          </a:xfrm>
          <a:prstGeom prst="rect">
            <a:avLst/>
          </a:prstGeom>
          <a:noFill/>
          <a:ln>
            <a:noFill/>
            <a:prstDash/>
          </a:ln>
        </p:spPr>
      </p:pic>
    </p:spTree>
    <p:extLst>
      <p:ext uri="{BB962C8B-B14F-4D97-AF65-F5344CB8AC3E}">
        <p14:creationId xmlns:p14="http://schemas.microsoft.com/office/powerpoint/2010/main" val="333955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it all started . . . </a:t>
            </a:r>
            <a:endParaRPr lang="en-US" dirty="0"/>
          </a:p>
        </p:txBody>
      </p:sp>
      <p:pic>
        <p:nvPicPr>
          <p:cNvPr id="4" name="Picture 3"/>
          <p:cNvPicPr>
            <a:picLocks noChangeAspect="1"/>
          </p:cNvPicPr>
          <p:nvPr/>
        </p:nvPicPr>
        <p:blipFill>
          <a:blip r:embed="rId2"/>
          <a:stretch>
            <a:fillRect/>
          </a:stretch>
        </p:blipFill>
        <p:spPr>
          <a:xfrm>
            <a:off x="257046" y="2349518"/>
            <a:ext cx="5334000" cy="1524000"/>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67048" y="4474991"/>
            <a:ext cx="6991917" cy="2066500"/>
          </a:xfrm>
          <a:prstGeom prst="rect">
            <a:avLst/>
          </a:prstGeom>
        </p:spPr>
      </p:pic>
      <p:pic>
        <p:nvPicPr>
          <p:cNvPr id="6" name="Picture 5"/>
          <p:cNvPicPr>
            <a:picLocks noChangeAspect="1"/>
          </p:cNvPicPr>
          <p:nvPr/>
        </p:nvPicPr>
        <p:blipFill>
          <a:blip r:embed="rId4"/>
          <a:stretch>
            <a:fillRect/>
          </a:stretch>
        </p:blipFill>
        <p:spPr>
          <a:xfrm>
            <a:off x="6400800" y="1784680"/>
            <a:ext cx="2286000" cy="2260600"/>
          </a:xfrm>
          <a:prstGeom prst="rect">
            <a:avLst/>
          </a:prstGeom>
        </p:spPr>
      </p:pic>
    </p:spTree>
    <p:extLst>
      <p:ext uri="{BB962C8B-B14F-4D97-AF65-F5344CB8AC3E}">
        <p14:creationId xmlns:p14="http://schemas.microsoft.com/office/powerpoint/2010/main" val="394123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Palms GP Surgery</a:t>
            </a:r>
            <a:endParaRPr lang="en-US" dirty="0"/>
          </a:p>
        </p:txBody>
      </p:sp>
      <p:pic>
        <p:nvPicPr>
          <p:cNvPr id="4" name="Picture 3"/>
          <p:cNvPicPr>
            <a:picLocks noChangeAspect="1"/>
          </p:cNvPicPr>
          <p:nvPr/>
        </p:nvPicPr>
        <p:blipFill>
          <a:blip r:embed="rId3"/>
          <a:stretch>
            <a:fillRect/>
          </a:stretch>
        </p:blipFill>
        <p:spPr>
          <a:xfrm>
            <a:off x="865933" y="1778434"/>
            <a:ext cx="7152084" cy="4426560"/>
          </a:xfrm>
          <a:prstGeom prst="rect">
            <a:avLst/>
          </a:prstGeom>
        </p:spPr>
      </p:pic>
      <p:grpSp>
        <p:nvGrpSpPr>
          <p:cNvPr id="20" name="Group 19"/>
          <p:cNvGrpSpPr/>
          <p:nvPr/>
        </p:nvGrpSpPr>
        <p:grpSpPr>
          <a:xfrm>
            <a:off x="146730" y="1284139"/>
            <a:ext cx="9144000" cy="5656029"/>
            <a:chOff x="146730" y="1284139"/>
            <a:chExt cx="9144000" cy="5656029"/>
          </a:xfrm>
        </p:grpSpPr>
        <p:grpSp>
          <p:nvGrpSpPr>
            <p:cNvPr id="18" name="Group 17"/>
            <p:cNvGrpSpPr/>
            <p:nvPr/>
          </p:nvGrpSpPr>
          <p:grpSpPr>
            <a:xfrm>
              <a:off x="146730" y="1284139"/>
              <a:ext cx="9144000" cy="5656029"/>
              <a:chOff x="0" y="596900"/>
              <a:chExt cx="9144000" cy="5656029"/>
            </a:xfrm>
          </p:grpSpPr>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6900"/>
                <a:ext cx="9144000" cy="5656029"/>
              </a:xfrm>
              <a:prstGeom prst="rect">
                <a:avLst/>
              </a:prstGeom>
            </p:spPr>
          </p:pic>
          <p:sp>
            <p:nvSpPr>
              <p:cNvPr id="6" name="Oval 5"/>
              <p:cNvSpPr/>
              <p:nvPr/>
            </p:nvSpPr>
            <p:spPr>
              <a:xfrm>
                <a:off x="1829556" y="2811988"/>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2163399" y="4309909"/>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826632" y="3417934"/>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4370963" y="2554978"/>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4718730" y="2585215"/>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5111858" y="4037781"/>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5338662" y="3924394"/>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5111858" y="4423295"/>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7636947" y="3811008"/>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8151037" y="5368184"/>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4257561" y="2358442"/>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9" name="Oval 18"/>
            <p:cNvSpPr/>
            <p:nvPr/>
          </p:nvSpPr>
          <p:spPr>
            <a:xfrm>
              <a:off x="4404291" y="3499227"/>
              <a:ext cx="226804" cy="22677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4557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594968"/>
            <a:ext cx="9144000" cy="6102626"/>
          </a:xfrm>
          <a:prstGeom prst="rect">
            <a:avLst/>
          </a:prstGeom>
        </p:spPr>
      </p:pic>
    </p:spTree>
    <p:extLst>
      <p:ext uri="{BB962C8B-B14F-4D97-AF65-F5344CB8AC3E}">
        <p14:creationId xmlns:p14="http://schemas.microsoft.com/office/powerpoint/2010/main" val="3057462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communicable diseases</a:t>
            </a:r>
            <a:endParaRPr lang="en-US" dirty="0"/>
          </a:p>
        </p:txBody>
      </p:sp>
      <p:pic>
        <p:nvPicPr>
          <p:cNvPr id="4" name="Picture 3"/>
          <p:cNvPicPr>
            <a:picLocks noChangeAspect="1"/>
          </p:cNvPicPr>
          <p:nvPr/>
        </p:nvPicPr>
        <p:blipFill>
          <a:blip r:embed="rId3"/>
          <a:stretch>
            <a:fillRect/>
          </a:stretch>
        </p:blipFill>
        <p:spPr>
          <a:xfrm>
            <a:off x="0" y="1275393"/>
            <a:ext cx="6315694" cy="4212519"/>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7885" y="1275393"/>
            <a:ext cx="4199069" cy="2336966"/>
          </a:xfrm>
          <a:prstGeom prst="rect">
            <a:avLst/>
          </a:prstGeom>
        </p:spPr>
      </p:pic>
      <p:pic>
        <p:nvPicPr>
          <p:cNvPr id="3" name="Picture 2"/>
          <p:cNvPicPr>
            <a:picLocks noChangeAspect="1"/>
          </p:cNvPicPr>
          <p:nvPr/>
        </p:nvPicPr>
        <p:blipFill>
          <a:blip r:embed="rId5"/>
          <a:stretch>
            <a:fillRect/>
          </a:stretch>
        </p:blipFill>
        <p:spPr>
          <a:xfrm>
            <a:off x="4239668" y="3853134"/>
            <a:ext cx="4904332" cy="3269555"/>
          </a:xfrm>
          <a:prstGeom prst="rect">
            <a:avLst/>
          </a:prstGeom>
        </p:spPr>
      </p:pic>
    </p:spTree>
    <p:extLst>
      <p:ext uri="{BB962C8B-B14F-4D97-AF65-F5344CB8AC3E}">
        <p14:creationId xmlns:p14="http://schemas.microsoft.com/office/powerpoint/2010/main" val="192859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43000" y="0"/>
            <a:ext cx="6858000" cy="6858000"/>
          </a:xfrm>
          <a:prstGeom prst="rect">
            <a:avLst/>
          </a:prstGeom>
        </p:spPr>
      </p:pic>
    </p:spTree>
    <p:extLst>
      <p:ext uri="{BB962C8B-B14F-4D97-AF65-F5344CB8AC3E}">
        <p14:creationId xmlns:p14="http://schemas.microsoft.com/office/powerpoint/2010/main" val="341926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587631" y="937330"/>
            <a:ext cx="5201383" cy="5321611"/>
          </a:xfrm>
          <a:prstGeom prst="ellipse">
            <a:avLst/>
          </a:prstGeom>
          <a:solidFill>
            <a:schemeClr val="tx2">
              <a:lumMod val="60000"/>
              <a:lumOff val="4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 name="Oval 5"/>
          <p:cNvSpPr/>
          <p:nvPr/>
        </p:nvSpPr>
        <p:spPr>
          <a:xfrm>
            <a:off x="2616280" y="2566622"/>
            <a:ext cx="1829556" cy="167812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The Palms GP Surgery</a:t>
            </a:r>
            <a:endParaRPr lang="en-US" dirty="0"/>
          </a:p>
        </p:txBody>
      </p:sp>
      <p:sp>
        <p:nvSpPr>
          <p:cNvPr id="16" name="Oval 15"/>
          <p:cNvSpPr/>
          <p:nvPr/>
        </p:nvSpPr>
        <p:spPr>
          <a:xfrm>
            <a:off x="4153763" y="2566622"/>
            <a:ext cx="1829556" cy="167812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Mzuzu</a:t>
            </a:r>
            <a:r>
              <a:rPr lang="en-US" dirty="0" smtClean="0"/>
              <a:t> Central Hospital</a:t>
            </a:r>
            <a:endParaRPr lang="en-US" dirty="0"/>
          </a:p>
        </p:txBody>
      </p:sp>
      <p:grpSp>
        <p:nvGrpSpPr>
          <p:cNvPr id="29" name="Group 28"/>
          <p:cNvGrpSpPr/>
          <p:nvPr/>
        </p:nvGrpSpPr>
        <p:grpSpPr>
          <a:xfrm>
            <a:off x="362887" y="0"/>
            <a:ext cx="7839632" cy="6919986"/>
            <a:chOff x="362887" y="0"/>
            <a:chExt cx="7839632" cy="6919986"/>
          </a:xfrm>
        </p:grpSpPr>
        <p:sp>
          <p:nvSpPr>
            <p:cNvPr id="18" name="Oval 17"/>
            <p:cNvSpPr/>
            <p:nvPr/>
          </p:nvSpPr>
          <p:spPr>
            <a:xfrm>
              <a:off x="4445836" y="0"/>
              <a:ext cx="2561343" cy="15134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Local hospitals &amp; clinics in Northern Region of Malawi</a:t>
              </a:r>
              <a:endParaRPr lang="en-US" dirty="0"/>
            </a:p>
          </p:txBody>
        </p:sp>
        <p:sp>
          <p:nvSpPr>
            <p:cNvPr id="19" name="Oval 18"/>
            <p:cNvSpPr/>
            <p:nvPr/>
          </p:nvSpPr>
          <p:spPr>
            <a:xfrm>
              <a:off x="362887" y="2453989"/>
              <a:ext cx="1821841" cy="132209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Ungweru</a:t>
              </a:r>
              <a:endParaRPr lang="en-US" dirty="0"/>
            </a:p>
          </p:txBody>
        </p:sp>
        <p:sp>
          <p:nvSpPr>
            <p:cNvPr id="20" name="Oval 19"/>
            <p:cNvSpPr/>
            <p:nvPr/>
          </p:nvSpPr>
          <p:spPr>
            <a:xfrm>
              <a:off x="771602" y="852442"/>
              <a:ext cx="2056829" cy="149186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Luke International</a:t>
              </a:r>
              <a:endParaRPr lang="en-US" dirty="0"/>
            </a:p>
          </p:txBody>
        </p:sp>
        <p:sp>
          <p:nvSpPr>
            <p:cNvPr id="21" name="Oval 20"/>
            <p:cNvSpPr/>
            <p:nvPr/>
          </p:nvSpPr>
          <p:spPr>
            <a:xfrm>
              <a:off x="6316581" y="2842898"/>
              <a:ext cx="1885938" cy="132209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Mzuzu</a:t>
              </a:r>
              <a:r>
                <a:rPr lang="en-US" dirty="0" smtClean="0"/>
                <a:t> University</a:t>
              </a:r>
              <a:endParaRPr lang="en-US" dirty="0"/>
            </a:p>
          </p:txBody>
        </p:sp>
        <p:sp>
          <p:nvSpPr>
            <p:cNvPr id="22" name="Oval 21"/>
            <p:cNvSpPr/>
            <p:nvPr/>
          </p:nvSpPr>
          <p:spPr>
            <a:xfrm>
              <a:off x="5983319" y="1335241"/>
              <a:ext cx="1886642" cy="132209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Northern zone health office</a:t>
              </a:r>
              <a:endParaRPr lang="en-US" dirty="0"/>
            </a:p>
          </p:txBody>
        </p:sp>
        <p:sp>
          <p:nvSpPr>
            <p:cNvPr id="23" name="Oval 22"/>
            <p:cNvSpPr/>
            <p:nvPr/>
          </p:nvSpPr>
          <p:spPr>
            <a:xfrm>
              <a:off x="568102" y="3979423"/>
              <a:ext cx="1821841" cy="132209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University College Dublin</a:t>
              </a:r>
              <a:endParaRPr lang="en-US" dirty="0"/>
            </a:p>
          </p:txBody>
        </p:sp>
        <p:sp>
          <p:nvSpPr>
            <p:cNvPr id="24" name="Oval 23"/>
            <p:cNvSpPr/>
            <p:nvPr/>
          </p:nvSpPr>
          <p:spPr>
            <a:xfrm>
              <a:off x="1587631" y="5300682"/>
              <a:ext cx="1821841" cy="132209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Queens University Belfast</a:t>
              </a:r>
              <a:endParaRPr lang="en-US" dirty="0"/>
            </a:p>
          </p:txBody>
        </p:sp>
        <p:sp>
          <p:nvSpPr>
            <p:cNvPr id="25" name="Oval 24"/>
            <p:cNvSpPr/>
            <p:nvPr/>
          </p:nvSpPr>
          <p:spPr>
            <a:xfrm>
              <a:off x="6316581" y="4164989"/>
              <a:ext cx="1821841" cy="132209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Ministry of Health Malawi</a:t>
              </a:r>
              <a:endParaRPr lang="en-US" dirty="0"/>
            </a:p>
          </p:txBody>
        </p:sp>
        <p:sp>
          <p:nvSpPr>
            <p:cNvPr id="26" name="Oval 25"/>
            <p:cNvSpPr/>
            <p:nvPr/>
          </p:nvSpPr>
          <p:spPr>
            <a:xfrm>
              <a:off x="5280379" y="5299850"/>
              <a:ext cx="1821841" cy="132209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Family Medicine </a:t>
              </a:r>
              <a:r>
                <a:rPr lang="en-US" dirty="0" err="1" smtClean="0"/>
                <a:t>Programme</a:t>
              </a:r>
              <a:r>
                <a:rPr lang="en-US" dirty="0" smtClean="0"/>
                <a:t>, Malawi</a:t>
              </a:r>
              <a:endParaRPr lang="en-US" dirty="0"/>
            </a:p>
          </p:txBody>
        </p:sp>
        <p:sp>
          <p:nvSpPr>
            <p:cNvPr id="27" name="Oval 26"/>
            <p:cNvSpPr/>
            <p:nvPr/>
          </p:nvSpPr>
          <p:spPr>
            <a:xfrm>
              <a:off x="3519019" y="5597895"/>
              <a:ext cx="1821841" cy="132209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South East GP Training </a:t>
              </a:r>
              <a:r>
                <a:rPr lang="en-US" dirty="0" err="1" smtClean="0"/>
                <a:t>Programme</a:t>
              </a:r>
              <a:endParaRPr lang="en-US" dirty="0"/>
            </a:p>
          </p:txBody>
        </p:sp>
        <p:pic>
          <p:nvPicPr>
            <p:cNvPr id="28" name="Picture 27"/>
            <p:cNvPicPr/>
            <p:nvPr/>
          </p:nvPicPr>
          <p:blipFill>
            <a:blip r:embed="rId2" cstate="screen">
              <a:extLst>
                <a:ext uri="{28A0092B-C50C-407E-A947-70E740481C1C}">
                  <a14:useLocalDpi xmlns:a14="http://schemas.microsoft.com/office/drawing/2010/main"/>
                </a:ext>
              </a:extLst>
            </a:blip>
            <a:srcRect/>
            <a:stretch>
              <a:fillRect/>
            </a:stretch>
          </p:blipFill>
          <p:spPr>
            <a:xfrm>
              <a:off x="2476346" y="136064"/>
              <a:ext cx="1752600" cy="1032510"/>
            </a:xfrm>
            <a:prstGeom prst="rect">
              <a:avLst/>
            </a:prstGeom>
            <a:noFill/>
            <a:ln>
              <a:noFill/>
              <a:prstDash/>
            </a:ln>
          </p:spPr>
        </p:pic>
      </p:grpSp>
    </p:spTree>
    <p:extLst>
      <p:ext uri="{BB962C8B-B14F-4D97-AF65-F5344CB8AC3E}">
        <p14:creationId xmlns:p14="http://schemas.microsoft.com/office/powerpoint/2010/main" val="102991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a:xfrm>
            <a:off x="1587631" y="937330"/>
            <a:ext cx="5201383" cy="5321611"/>
          </a:xfrm>
          <a:prstGeom prst="ellipse">
            <a:avLst/>
          </a:prstGeom>
          <a:solidFill>
            <a:schemeClr val="tx2">
              <a:lumMod val="60000"/>
              <a:lumOff val="4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14" name="Oval 13"/>
          <p:cNvSpPr/>
          <p:nvPr/>
        </p:nvSpPr>
        <p:spPr>
          <a:xfrm>
            <a:off x="2616280" y="2566622"/>
            <a:ext cx="1829556" cy="167812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The Palms GP Surgery</a:t>
            </a:r>
            <a:endParaRPr lang="en-US" dirty="0"/>
          </a:p>
        </p:txBody>
      </p:sp>
      <p:sp>
        <p:nvSpPr>
          <p:cNvPr id="15" name="Oval 14"/>
          <p:cNvSpPr/>
          <p:nvPr/>
        </p:nvSpPr>
        <p:spPr>
          <a:xfrm>
            <a:off x="4153763" y="2566622"/>
            <a:ext cx="1829556" cy="167812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Mzuzu</a:t>
            </a:r>
            <a:r>
              <a:rPr lang="en-US" dirty="0" smtClean="0"/>
              <a:t> Central Hospital</a:t>
            </a:r>
            <a:endParaRPr lang="en-US" dirty="0"/>
          </a:p>
        </p:txBody>
      </p:sp>
      <p:sp>
        <p:nvSpPr>
          <p:cNvPr id="16" name="TextBox 15"/>
          <p:cNvSpPr txBox="1"/>
          <p:nvPr/>
        </p:nvSpPr>
        <p:spPr>
          <a:xfrm>
            <a:off x="2616280" y="1879801"/>
            <a:ext cx="3326466" cy="584776"/>
          </a:xfrm>
          <a:prstGeom prst="rect">
            <a:avLst/>
          </a:prstGeom>
          <a:noFill/>
        </p:spPr>
        <p:txBody>
          <a:bodyPr wrap="square" rtlCol="0">
            <a:spAutoFit/>
          </a:bodyPr>
          <a:lstStyle/>
          <a:p>
            <a:pPr algn="ctr"/>
            <a:r>
              <a:rPr lang="en-US" sz="3200" dirty="0" smtClean="0">
                <a:solidFill>
                  <a:schemeClr val="bg1"/>
                </a:solidFill>
              </a:rPr>
              <a:t>Advisory Group</a:t>
            </a:r>
            <a:endParaRPr lang="en-US" sz="3200" dirty="0">
              <a:solidFill>
                <a:schemeClr val="bg1"/>
              </a:solidFill>
            </a:endParaRPr>
          </a:p>
        </p:txBody>
      </p:sp>
      <p:pic>
        <p:nvPicPr>
          <p:cNvPr id="17" name="Picture 16"/>
          <p:cNvPicPr/>
          <p:nvPr/>
        </p:nvPicPr>
        <p:blipFill>
          <a:blip r:embed="rId2" cstate="screen">
            <a:extLst>
              <a:ext uri="{28A0092B-C50C-407E-A947-70E740481C1C}">
                <a14:useLocalDpi xmlns:a14="http://schemas.microsoft.com/office/drawing/2010/main"/>
              </a:ext>
            </a:extLst>
          </a:blip>
          <a:srcRect/>
          <a:stretch>
            <a:fillRect/>
          </a:stretch>
        </p:blipFill>
        <p:spPr>
          <a:xfrm>
            <a:off x="193181" y="136064"/>
            <a:ext cx="1752600" cy="1032510"/>
          </a:xfrm>
          <a:prstGeom prst="rect">
            <a:avLst/>
          </a:prstGeom>
          <a:noFill/>
          <a:ln>
            <a:noFill/>
            <a:prstDash/>
          </a:ln>
        </p:spPr>
      </p:pic>
    </p:spTree>
    <p:extLst>
      <p:ext uri="{BB962C8B-B14F-4D97-AF65-F5344CB8AC3E}">
        <p14:creationId xmlns:p14="http://schemas.microsoft.com/office/powerpoint/2010/main" val="145963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u="sng" dirty="0"/>
              <a:t>12 month goals</a:t>
            </a:r>
            <a:endParaRPr lang="en-US" sz="4000" dirty="0"/>
          </a:p>
        </p:txBody>
      </p:sp>
      <p:sp>
        <p:nvSpPr>
          <p:cNvPr id="3" name="Content Placeholder 2"/>
          <p:cNvSpPr>
            <a:spLocks noGrp="1"/>
          </p:cNvSpPr>
          <p:nvPr>
            <p:ph idx="1"/>
          </p:nvPr>
        </p:nvSpPr>
        <p:spPr/>
        <p:txBody>
          <a:bodyPr>
            <a:normAutofit fontScale="85000" lnSpcReduction="10000"/>
          </a:bodyPr>
          <a:lstStyle/>
          <a:p>
            <a:pPr lvl="0"/>
            <a:r>
              <a:rPr lang="en-IE" dirty="0" smtClean="0"/>
              <a:t>Development </a:t>
            </a:r>
            <a:r>
              <a:rPr lang="en-IE" dirty="0"/>
              <a:t>of </a:t>
            </a:r>
            <a:r>
              <a:rPr lang="en-IE" dirty="0" smtClean="0"/>
              <a:t>flowsheets/decision aids for NCDs</a:t>
            </a:r>
          </a:p>
          <a:p>
            <a:pPr lvl="0"/>
            <a:r>
              <a:rPr lang="en-IE" dirty="0" smtClean="0"/>
              <a:t>Development </a:t>
            </a:r>
            <a:r>
              <a:rPr lang="en-IE" dirty="0"/>
              <a:t>of Whatsapp and Skype groups to share learning in NCDs between Malawi and Ireland</a:t>
            </a:r>
            <a:endParaRPr lang="en-US" sz="2800" dirty="0"/>
          </a:p>
          <a:p>
            <a:pPr lvl="0"/>
            <a:r>
              <a:rPr lang="en-IE" dirty="0"/>
              <a:t>Development of syllabus and structure of a Clinical Fellow in NCDs</a:t>
            </a:r>
            <a:endParaRPr lang="en-US" sz="2800" dirty="0"/>
          </a:p>
          <a:p>
            <a:pPr lvl="0"/>
            <a:r>
              <a:rPr lang="en-IE" dirty="0"/>
              <a:t>Seeking of funding for </a:t>
            </a:r>
            <a:r>
              <a:rPr lang="en-IE" dirty="0" smtClean="0"/>
              <a:t>fellowship</a:t>
            </a:r>
            <a:endParaRPr lang="en-US" sz="2800" dirty="0"/>
          </a:p>
          <a:p>
            <a:pPr lvl="0"/>
            <a:r>
              <a:rPr lang="en-IE" dirty="0"/>
              <a:t>Memoradndum of Understanding between Mzuzu Central Hospital and Palms GP Surgery, Gorey</a:t>
            </a:r>
            <a:endParaRPr lang="en-US" sz="2800" dirty="0"/>
          </a:p>
          <a:p>
            <a:pPr lvl="0"/>
            <a:r>
              <a:rPr lang="en-IE" dirty="0"/>
              <a:t>Formation of advisory group involving Malawi and Irish representatives</a:t>
            </a:r>
            <a:endParaRPr lang="en-US" sz="2800" dirty="0"/>
          </a:p>
          <a:p>
            <a:pPr marL="0" indent="0">
              <a:buNone/>
            </a:pPr>
            <a:endParaRPr lang="en-US" sz="2800" dirty="0"/>
          </a:p>
          <a:p>
            <a:endParaRPr lang="en-US" dirty="0"/>
          </a:p>
        </p:txBody>
      </p:sp>
    </p:spTree>
    <p:extLst>
      <p:ext uri="{BB962C8B-B14F-4D97-AF65-F5344CB8AC3E}">
        <p14:creationId xmlns:p14="http://schemas.microsoft.com/office/powerpoint/2010/main" val="359806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u="sng" dirty="0"/>
              <a:t>36 month goals</a:t>
            </a:r>
            <a:endParaRPr lang="en-US" sz="4000" dirty="0"/>
          </a:p>
        </p:txBody>
      </p:sp>
      <p:sp>
        <p:nvSpPr>
          <p:cNvPr id="3" name="Content Placeholder 2"/>
          <p:cNvSpPr>
            <a:spLocks noGrp="1"/>
          </p:cNvSpPr>
          <p:nvPr>
            <p:ph idx="1"/>
          </p:nvPr>
        </p:nvSpPr>
        <p:spPr/>
        <p:txBody>
          <a:bodyPr>
            <a:normAutofit fontScale="92500"/>
          </a:bodyPr>
          <a:lstStyle/>
          <a:p>
            <a:pPr lvl="1"/>
            <a:r>
              <a:rPr lang="en-IE" dirty="0" smtClean="0"/>
              <a:t>Development </a:t>
            </a:r>
            <a:r>
              <a:rPr lang="en-IE" dirty="0"/>
              <a:t>of eHealth and electronic resources in collaboration with </a:t>
            </a:r>
            <a:r>
              <a:rPr lang="en-IE" dirty="0" smtClean="0"/>
              <a:t>Irish &amp; Malawi </a:t>
            </a:r>
            <a:r>
              <a:rPr lang="en-IE" dirty="0"/>
              <a:t>academic partners</a:t>
            </a:r>
            <a:endParaRPr lang="en-US" sz="2400" dirty="0"/>
          </a:p>
          <a:p>
            <a:pPr lvl="1"/>
            <a:r>
              <a:rPr lang="en-IE" dirty="0"/>
              <a:t>Expansion of partnership to other healthcare facilites in the Northern region and involvement of family medicine programme in </a:t>
            </a:r>
            <a:r>
              <a:rPr lang="en-IE" dirty="0" smtClean="0"/>
              <a:t>Malawi with </a:t>
            </a:r>
            <a:r>
              <a:rPr lang="en-IE" dirty="0"/>
              <a:t>local Irish GP training support.</a:t>
            </a:r>
            <a:endParaRPr lang="en-US" sz="2400" dirty="0"/>
          </a:p>
          <a:p>
            <a:pPr lvl="1"/>
            <a:r>
              <a:rPr lang="en-IE" dirty="0"/>
              <a:t>Development of a </a:t>
            </a:r>
            <a:r>
              <a:rPr lang="en-IE" dirty="0" smtClean="0"/>
              <a:t>structured NCD  </a:t>
            </a:r>
            <a:r>
              <a:rPr lang="en-IE" dirty="0"/>
              <a:t>clinical fellow role who would spend a period of time in Ireland (1.5-3 months) followed by dedicated research and education time in Malawi for development of services</a:t>
            </a:r>
            <a:endParaRPr lang="en-US" sz="2400" dirty="0"/>
          </a:p>
          <a:p>
            <a:endParaRPr lang="en-US" dirty="0"/>
          </a:p>
        </p:txBody>
      </p:sp>
    </p:spTree>
    <p:extLst>
      <p:ext uri="{BB962C8B-B14F-4D97-AF65-F5344CB8AC3E}">
        <p14:creationId xmlns:p14="http://schemas.microsoft.com/office/powerpoint/2010/main" val="320993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sp>
        <p:nvSpPr>
          <p:cNvPr id="3" name="Content Placeholder 2"/>
          <p:cNvSpPr>
            <a:spLocks noGrp="1"/>
          </p:cNvSpPr>
          <p:nvPr>
            <p:ph idx="1"/>
          </p:nvPr>
        </p:nvSpPr>
        <p:spPr/>
        <p:txBody>
          <a:bodyPr/>
          <a:lstStyle/>
          <a:p>
            <a:r>
              <a:rPr lang="en-US" dirty="0" smtClean="0"/>
              <a:t>Need to </a:t>
            </a:r>
            <a:r>
              <a:rPr lang="en-US" dirty="0" err="1" smtClean="0"/>
              <a:t>formalise</a:t>
            </a:r>
            <a:r>
              <a:rPr lang="en-US" dirty="0" smtClean="0"/>
              <a:t> partnerships for sustainability</a:t>
            </a:r>
          </a:p>
          <a:p>
            <a:r>
              <a:rPr lang="en-US" dirty="0" smtClean="0"/>
              <a:t>Involve all colleagues</a:t>
            </a:r>
          </a:p>
          <a:p>
            <a:r>
              <a:rPr lang="en-US" dirty="0" smtClean="0"/>
              <a:t>Consult widely but stay focused</a:t>
            </a:r>
          </a:p>
          <a:p>
            <a:r>
              <a:rPr lang="en-US" dirty="0" smtClean="0"/>
              <a:t>Build on existing processes</a:t>
            </a:r>
          </a:p>
          <a:p>
            <a:r>
              <a:rPr lang="en-US" dirty="0" smtClean="0"/>
              <a:t>Start with small projects</a:t>
            </a:r>
          </a:p>
        </p:txBody>
      </p:sp>
    </p:spTree>
    <p:extLst>
      <p:ext uri="{BB962C8B-B14F-4D97-AF65-F5344CB8AC3E}">
        <p14:creationId xmlns:p14="http://schemas.microsoft.com/office/powerpoint/2010/main" val="2067020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learned?</a:t>
            </a:r>
            <a:endParaRPr lang="en-US" dirty="0"/>
          </a:p>
        </p:txBody>
      </p:sp>
      <p:sp>
        <p:nvSpPr>
          <p:cNvPr id="3" name="Content Placeholder 2"/>
          <p:cNvSpPr>
            <a:spLocks noGrp="1"/>
          </p:cNvSpPr>
          <p:nvPr>
            <p:ph idx="1"/>
          </p:nvPr>
        </p:nvSpPr>
        <p:spPr>
          <a:xfrm>
            <a:off x="457200" y="1600200"/>
            <a:ext cx="5001227" cy="4525963"/>
          </a:xfrm>
        </p:spPr>
        <p:txBody>
          <a:bodyPr/>
          <a:lstStyle/>
          <a:p>
            <a:r>
              <a:rPr lang="en-US" dirty="0" smtClean="0"/>
              <a:t>Leading us to examine how we develop protocols and decision aids</a:t>
            </a:r>
          </a:p>
          <a:p>
            <a:r>
              <a:rPr lang="en-US" dirty="0" smtClean="0"/>
              <a:t>Group education</a:t>
            </a:r>
          </a:p>
          <a:p>
            <a:r>
              <a:rPr lang="en-US" dirty="0" smtClean="0"/>
              <a:t>Exchange </a:t>
            </a:r>
            <a:r>
              <a:rPr lang="en-US" dirty="0" smtClean="0"/>
              <a:t>visits of staff to Ireland &amp; Malawi</a:t>
            </a:r>
          </a:p>
          <a:p>
            <a:r>
              <a:rPr lang="en-US" dirty="0"/>
              <a:t>Cultural awareness</a:t>
            </a:r>
          </a:p>
          <a:p>
            <a:endParaRPr lang="en-US" dirty="0" smtClean="0"/>
          </a:p>
          <a:p>
            <a:endParaRPr lang="en-US" dirty="0" smtClean="0"/>
          </a:p>
          <a:p>
            <a:endParaRPr lang="en-US" dirty="0"/>
          </a:p>
        </p:txBody>
      </p:sp>
      <p:pic>
        <p:nvPicPr>
          <p:cNvPr id="4" name="Picture 3"/>
          <p:cNvPicPr/>
          <p:nvPr/>
        </p:nvPicPr>
        <p:blipFill>
          <a:blip r:embed="rId2" cstate="email">
            <a:extLst>
              <a:ext uri="{28A0092B-C50C-407E-A947-70E740481C1C}">
                <a14:useLocalDpi xmlns:a14="http://schemas.microsoft.com/office/drawing/2010/main"/>
              </a:ext>
            </a:extLst>
          </a:blip>
          <a:srcRect/>
          <a:stretch>
            <a:fillRect/>
          </a:stretch>
        </p:blipFill>
        <p:spPr bwMode="auto">
          <a:xfrm>
            <a:off x="5709380" y="1781618"/>
            <a:ext cx="2593975" cy="3657600"/>
          </a:xfrm>
          <a:prstGeom prst="rect">
            <a:avLst/>
          </a:prstGeom>
          <a:noFill/>
          <a:ln>
            <a:noFill/>
          </a:ln>
        </p:spPr>
      </p:pic>
    </p:spTree>
    <p:extLst>
      <p:ext uri="{BB962C8B-B14F-4D97-AF65-F5344CB8AC3E}">
        <p14:creationId xmlns:p14="http://schemas.microsoft.com/office/powerpoint/2010/main" val="3868133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r>
              <a:rPr lang="en-IE" dirty="0"/>
              <a:t>ESTHER Ireland </a:t>
            </a:r>
            <a:endParaRPr lang="en-IE" dirty="0" smtClean="0"/>
          </a:p>
          <a:p>
            <a:r>
              <a:rPr lang="en-IE" dirty="0" smtClean="0"/>
              <a:t>Our </a:t>
            </a:r>
            <a:r>
              <a:rPr lang="en-IE" dirty="0"/>
              <a:t>colleagues in Malawi and Ireland </a:t>
            </a:r>
            <a:r>
              <a:rPr lang="en-IE" dirty="0" smtClean="0"/>
              <a:t>who have </a:t>
            </a:r>
            <a:r>
              <a:rPr lang="en-IE" dirty="0"/>
              <a:t>enthusiastically supported </a:t>
            </a:r>
            <a:r>
              <a:rPr lang="en-IE" dirty="0" smtClean="0"/>
              <a:t>the development of the partnership.</a:t>
            </a:r>
            <a:r>
              <a:rPr lang="en-US" dirty="0" smtClean="0"/>
              <a:t> </a:t>
            </a:r>
            <a:r>
              <a:rPr lang="en-IE" dirty="0" smtClean="0"/>
              <a:t> </a:t>
            </a:r>
            <a:endParaRPr lang="en-US" dirty="0" smtClean="0"/>
          </a:p>
        </p:txBody>
      </p:sp>
    </p:spTree>
    <p:extLst>
      <p:ext uri="{BB962C8B-B14F-4D97-AF65-F5344CB8AC3E}">
        <p14:creationId xmlns:p14="http://schemas.microsoft.com/office/powerpoint/2010/main" val="2914944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255</TotalTime>
  <Words>336</Words>
  <Application>Microsoft Macintosh PowerPoint</Application>
  <PresentationFormat>On-screen Show (4:3)</PresentationFormat>
  <Paragraphs>56</Paragraphs>
  <Slides>13</Slides>
  <Notes>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From Goppa Codes to Gorey</vt:lpstr>
      <vt:lpstr>How it all started . . . </vt:lpstr>
      <vt:lpstr>The Palms GP Surgery</vt:lpstr>
      <vt:lpstr>PowerPoint Presentation</vt:lpstr>
      <vt:lpstr>Non communicable diseases</vt:lpstr>
      <vt:lpstr>PowerPoint Presentation</vt:lpstr>
      <vt:lpstr>PowerPoint Presentation</vt:lpstr>
      <vt:lpstr>PowerPoint Presentation</vt:lpstr>
      <vt:lpstr>12 month goals</vt:lpstr>
      <vt:lpstr>36 month goals</vt:lpstr>
      <vt:lpstr>Lessons learned</vt:lpstr>
      <vt:lpstr>What have we learned?</vt:lpstr>
      <vt:lpstr>Acknowledgements</vt:lpstr>
    </vt:vector>
  </TitlesOfParts>
  <Company>UCD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Goppa Codes to Gorey</dc:title>
  <dc:creator>Joe Gallagher</dc:creator>
  <cp:lastModifiedBy>Joe Gallagher</cp:lastModifiedBy>
  <cp:revision>29</cp:revision>
  <dcterms:created xsi:type="dcterms:W3CDTF">2016-11-05T11:41:19Z</dcterms:created>
  <dcterms:modified xsi:type="dcterms:W3CDTF">2016-11-08T11:16:27Z</dcterms:modified>
</cp:coreProperties>
</file>