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8" r:id="rId1"/>
  </p:sldMasterIdLst>
  <p:handoutMasterIdLst>
    <p:handoutMasterId r:id="rId5"/>
  </p:handoutMasterIdLst>
  <p:sldIdLst>
    <p:sldId id="256" r:id="rId2"/>
    <p:sldId id="292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D787B-A467-4C15-864E-14E86B1E502B}" type="datetimeFigureOut">
              <a:rPr lang="en-IE" smtClean="0"/>
              <a:t>07/11/2016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2979B-337D-4D15-8B00-9D86C667AC2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3698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5139A14-9F78-467D-B410-3407B303AED6}" type="datetimeFigureOut">
              <a:rPr lang="en-IE" smtClean="0"/>
              <a:pPr/>
              <a:t>07/11/2016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417C3024-923B-4873-8D03-7BFD0E1E2277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hyperlink" Target="http://www.google.ie/url?sa=i&amp;rct=j&amp;q=&amp;esrc=s&amp;source=images&amp;cd=&amp;cad=rja&amp;uact=8&amp;ved=0ahUKEwjo0oLmi5POAhXqA8AKHZzEC58QjRwIBw&amp;url=http://www.lahistoriaconmapas.com/atlas/africa+map/ghana-africa-map.htm&amp;psig=AFQjCNHMZdvgZzBe98LRElvfkcJjL9xkqQ&amp;ust=1469689892503838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hyperlink" Target="http://www.google.ie/url?sa=i&amp;rct=j&amp;q=&amp;esrc=s&amp;source=images&amp;cd=&amp;cad=rja&amp;uact=8&amp;ved=0ahUKEwjzpOz9i5POAhVNFMAKHa45DgEQjRwIBw&amp;url=http://www.bbc.co.uk/worldservice/africa/2008/11/081126_ghana08_wa.shtml&amp;psig=AFQjCNEn0MdNp0FD7K7cEsCJHs-myO9rbg&amp;ust=1469689975885201" TargetMode="Externa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D:\Ghana\DCIM\101ND800\DSC_3771.JPG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4672" y="2708920"/>
            <a:ext cx="3767528" cy="3716448"/>
          </a:xfrm>
          <a:prstGeom prst="rect">
            <a:avLst/>
          </a:prstGeom>
          <a:noFill/>
          <a:ln w="57150" cmpd="thickThin">
            <a:solidFill>
              <a:schemeClr val="tx2">
                <a:lumMod val="50000"/>
                <a:lumOff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Establishing a Partnership between ULHG, UL and Upper West Region, Ghana Health Service</a:t>
            </a:r>
            <a:endParaRPr lang="en-IE" sz="2800" dirty="0">
              <a:solidFill>
                <a:schemeClr val="tx1"/>
              </a:solidFill>
            </a:endParaRPr>
          </a:p>
        </p:txBody>
      </p:sp>
      <p:pic>
        <p:nvPicPr>
          <p:cNvPr id="5" name="irc_mi" descr="https://upload.wikimedia.org/wikipedia/commons/thumb/7/7a/Ghana_in_Africa.svg/1084px-Ghana_in_Africa.svg.png">
            <a:hlinkClick r:id="rId3"/>
          </p:cNvPr>
          <p:cNvPicPr preferRelativeResize="0">
            <a:picLocks noGrp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23528" y="3140968"/>
            <a:ext cx="2160240" cy="2448272"/>
          </a:xfrm>
          <a:prstGeom prst="rect">
            <a:avLst/>
          </a:prstGeom>
          <a:noFill/>
          <a:ln w="57150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6" name="irc_mi" descr="http://www.bbc.co.uk/staticarchive/988f9e6c5bc3d17608193893713281395904f9c3.gif">
            <a:hlinkClick r:id="rId5"/>
          </p:cNvPr>
          <p:cNvPicPr preferRelativeResize="0">
            <a:picLocks noGrp="1"/>
          </p:cNvPicPr>
          <p:nvPr>
            <p:ph sz="quarter" idx="4294967295"/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516216" y="2996952"/>
            <a:ext cx="2488013" cy="2664296"/>
          </a:xfrm>
          <a:prstGeom prst="rect">
            <a:avLst/>
          </a:prstGeom>
          <a:noFill/>
          <a:ln w="57150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1064"/>
            <a:ext cx="316835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692" y="1988839"/>
            <a:ext cx="1872208" cy="64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>
                <a:solidFill>
                  <a:srgbClr val="FF0000"/>
                </a:solidFill>
              </a:rPr>
              <a:t>Outcome of visit</a:t>
            </a:r>
            <a:r>
              <a:rPr lang="en-IE" dirty="0" smtClean="0">
                <a:solidFill>
                  <a:srgbClr val="FF0000"/>
                </a:solidFill>
              </a:rPr>
              <a:t/>
            </a:r>
            <a:br>
              <a:rPr lang="en-IE" dirty="0" smtClean="0">
                <a:solidFill>
                  <a:srgbClr val="FF0000"/>
                </a:solidFill>
              </a:rPr>
            </a:b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5472608"/>
          </a:xfrm>
        </p:spPr>
        <p:txBody>
          <a:bodyPr>
            <a:noAutofit/>
          </a:bodyPr>
          <a:lstStyle/>
          <a:p>
            <a:pPr lvl="0"/>
            <a:r>
              <a:rPr lang="en-US" sz="2000" b="1" dirty="0" smtClean="0"/>
              <a:t>Aspects </a:t>
            </a:r>
            <a:r>
              <a:rPr lang="en-US" sz="2000" b="1" dirty="0"/>
              <a:t>of health services in </a:t>
            </a:r>
            <a:r>
              <a:rPr lang="en-US" sz="2000" b="1" dirty="0" smtClean="0"/>
              <a:t>Ghana very impressive: </a:t>
            </a:r>
            <a:endParaRPr lang="en-IE" sz="2000" b="1" dirty="0"/>
          </a:p>
          <a:p>
            <a:pPr lvl="1"/>
            <a:r>
              <a:rPr lang="en-US" sz="2000" dirty="0"/>
              <a:t>Well-structured; Accessible; Community-based</a:t>
            </a:r>
            <a:endParaRPr lang="en-IE" sz="2000" dirty="0"/>
          </a:p>
          <a:p>
            <a:pPr lvl="1"/>
            <a:r>
              <a:rPr lang="en-US" sz="2000" dirty="0" smtClean="0"/>
              <a:t>Ability </a:t>
            </a:r>
            <a:r>
              <a:rPr lang="en-US" sz="2000" dirty="0"/>
              <a:t>to maximize health service delivery with very limited </a:t>
            </a:r>
            <a:r>
              <a:rPr lang="en-US" sz="2000" dirty="0" smtClean="0"/>
              <a:t>resources</a:t>
            </a:r>
          </a:p>
          <a:p>
            <a:pPr lvl="1"/>
            <a:endParaRPr lang="en-IE" sz="2000" dirty="0"/>
          </a:p>
          <a:p>
            <a:pPr lvl="0"/>
            <a:r>
              <a:rPr lang="en-US" sz="2000" b="1" dirty="0"/>
              <a:t>Major problems </a:t>
            </a:r>
            <a:r>
              <a:rPr lang="en-US" sz="2000" b="1" dirty="0" smtClean="0"/>
              <a:t>identified</a:t>
            </a:r>
            <a:r>
              <a:rPr lang="en-US" sz="2000" b="1" dirty="0"/>
              <a:t>:</a:t>
            </a:r>
            <a:endParaRPr lang="en-IE" sz="2000" b="1" dirty="0"/>
          </a:p>
          <a:p>
            <a:pPr lvl="1"/>
            <a:r>
              <a:rPr lang="en-US" sz="2000" dirty="0" smtClean="0"/>
              <a:t>Infrastructure </a:t>
            </a:r>
            <a:r>
              <a:rPr lang="en-US" sz="2000" dirty="0"/>
              <a:t>deficits </a:t>
            </a:r>
            <a:r>
              <a:rPr lang="en-US" sz="2000" dirty="0" smtClean="0"/>
              <a:t>(e.g. clinical </a:t>
            </a:r>
            <a:r>
              <a:rPr lang="en-US" sz="2000" dirty="0"/>
              <a:t>sites, equipment, roads, </a:t>
            </a:r>
            <a:r>
              <a:rPr lang="en-US" sz="2000" dirty="0" smtClean="0"/>
              <a:t>transport)</a:t>
            </a:r>
            <a:endParaRPr lang="en-IE" sz="2000" dirty="0"/>
          </a:p>
          <a:p>
            <a:pPr lvl="1"/>
            <a:r>
              <a:rPr lang="en-US" sz="2000" dirty="0"/>
              <a:t>Rudimentary education &amp; training of staff at all </a:t>
            </a:r>
            <a:r>
              <a:rPr lang="en-US" sz="2000" dirty="0" smtClean="0"/>
              <a:t>levels</a:t>
            </a:r>
          </a:p>
          <a:p>
            <a:pPr lvl="1"/>
            <a:r>
              <a:rPr lang="en-IE" sz="2000" dirty="0" smtClean="0"/>
              <a:t>Shortages </a:t>
            </a:r>
            <a:r>
              <a:rPr lang="en-IE" sz="2000" dirty="0"/>
              <a:t>of personnel, and equipment </a:t>
            </a:r>
            <a:endParaRPr lang="en-IE" sz="2000" dirty="0" smtClean="0"/>
          </a:p>
          <a:p>
            <a:pPr marL="365760" lvl="1" indent="0">
              <a:buNone/>
            </a:pPr>
            <a:endParaRPr lang="en-IE" sz="2000" dirty="0"/>
          </a:p>
          <a:p>
            <a:pPr lvl="0"/>
            <a:r>
              <a:rPr lang="en-US" sz="2000" b="1" dirty="0"/>
              <a:t>E</a:t>
            </a:r>
            <a:r>
              <a:rPr lang="en-US" sz="2000" b="1" dirty="0" smtClean="0"/>
              <a:t>ngagement </a:t>
            </a:r>
            <a:r>
              <a:rPr lang="en-US" sz="2000" b="1" dirty="0"/>
              <a:t>with senior health service personnel </a:t>
            </a:r>
            <a:r>
              <a:rPr lang="en-US" sz="2000" b="1" dirty="0" smtClean="0"/>
              <a:t>excellent</a:t>
            </a:r>
            <a:r>
              <a:rPr lang="en-US" sz="2000" b="1" dirty="0"/>
              <a:t>:</a:t>
            </a:r>
            <a:endParaRPr lang="en-IE" sz="2000" b="1" dirty="0"/>
          </a:p>
          <a:p>
            <a:pPr lvl="1"/>
            <a:r>
              <a:rPr lang="en-US" sz="2000" dirty="0" smtClean="0"/>
              <a:t>Warm +++; Welcoming +++; Hospitable +++</a:t>
            </a:r>
          </a:p>
          <a:p>
            <a:pPr lvl="1"/>
            <a:r>
              <a:rPr lang="en-US" sz="2000" dirty="0" smtClean="0"/>
              <a:t>Clear </a:t>
            </a:r>
            <a:r>
              <a:rPr lang="en-US" sz="2000" dirty="0"/>
              <a:t>views on what they </a:t>
            </a:r>
            <a:r>
              <a:rPr lang="en-US" sz="2000" dirty="0" smtClean="0"/>
              <a:t>want </a:t>
            </a:r>
            <a:r>
              <a:rPr lang="en-US" sz="2000" dirty="0"/>
              <a:t>(and </a:t>
            </a:r>
            <a:r>
              <a:rPr lang="en-US" sz="2000" dirty="0" smtClean="0"/>
              <a:t>don’t </a:t>
            </a:r>
            <a:r>
              <a:rPr lang="en-US" sz="2000" dirty="0"/>
              <a:t>want) </a:t>
            </a:r>
            <a:r>
              <a:rPr lang="en-US" sz="2000" dirty="0" smtClean="0"/>
              <a:t>from a </a:t>
            </a:r>
            <a:r>
              <a:rPr lang="en-US" sz="2000" dirty="0"/>
              <a:t>partnership </a:t>
            </a:r>
            <a:r>
              <a:rPr lang="en-US" sz="2000" dirty="0" smtClean="0"/>
              <a:t>arrangement.</a:t>
            </a:r>
            <a:endParaRPr lang="en-IE" sz="2000" dirty="0"/>
          </a:p>
          <a:p>
            <a:pPr lvl="1"/>
            <a:r>
              <a:rPr lang="en-US" sz="2000" b="1" u="sng" dirty="0" smtClean="0">
                <a:solidFill>
                  <a:srgbClr val="FF0000"/>
                </a:solidFill>
              </a:rPr>
              <a:t>Priority</a:t>
            </a:r>
            <a:r>
              <a:rPr lang="en-US" sz="2000" b="1" dirty="0" smtClean="0">
                <a:solidFill>
                  <a:srgbClr val="FF0000"/>
                </a:solidFill>
              </a:rPr>
              <a:t>:</a:t>
            </a:r>
            <a:r>
              <a:rPr lang="en-US" sz="2000" dirty="0" smtClean="0"/>
              <a:t> Education </a:t>
            </a:r>
            <a:r>
              <a:rPr lang="en-US" sz="2000" dirty="0"/>
              <a:t>&amp; training </a:t>
            </a:r>
            <a:r>
              <a:rPr lang="en-US" sz="2000" dirty="0" smtClean="0"/>
              <a:t>of </a:t>
            </a:r>
            <a:r>
              <a:rPr lang="en-US" sz="2000" dirty="0"/>
              <a:t>health care </a:t>
            </a:r>
            <a:r>
              <a:rPr lang="en-US" sz="2000" dirty="0" smtClean="0"/>
              <a:t>staff.</a:t>
            </a:r>
            <a:endParaRPr lang="en-IE" sz="2000" dirty="0"/>
          </a:p>
          <a:p>
            <a:pPr lvl="1"/>
            <a:r>
              <a:rPr lang="en-US" sz="2000" dirty="0" smtClean="0"/>
              <a:t>Education </a:t>
            </a:r>
            <a:r>
              <a:rPr lang="en-US" sz="2000" dirty="0"/>
              <a:t>&amp; training on neonatal and other resuscitation also </a:t>
            </a:r>
            <a:r>
              <a:rPr lang="en-US" sz="2000" dirty="0" smtClean="0"/>
              <a:t>needed at </a:t>
            </a:r>
            <a:r>
              <a:rPr lang="en-US" sz="2000" dirty="0"/>
              <a:t>District and General Hospital levels.  </a:t>
            </a:r>
            <a:endParaRPr lang="en-IE" sz="2000" dirty="0"/>
          </a:p>
          <a:p>
            <a:endParaRPr lang="en-IE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FF0000"/>
                </a:solidFill>
              </a:rPr>
              <a:t>Next steps</a:t>
            </a:r>
            <a:endParaRPr lang="en-IE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en-IE" dirty="0" smtClean="0"/>
              <a:t>Partnership championed by ULHG and UL at highest levels</a:t>
            </a:r>
          </a:p>
          <a:p>
            <a:r>
              <a:rPr lang="en-IE" dirty="0" smtClean="0"/>
              <a:t>Partnership lead identified in Ghana</a:t>
            </a:r>
          </a:p>
          <a:p>
            <a:r>
              <a:rPr lang="en-IE" dirty="0" smtClean="0"/>
              <a:t>Working Group – ‘Friends of Ghana’-NGO status</a:t>
            </a:r>
          </a:p>
          <a:p>
            <a:r>
              <a:rPr lang="en-IE" dirty="0" smtClean="0"/>
              <a:t>Needs assessment completed</a:t>
            </a:r>
          </a:p>
          <a:p>
            <a:r>
              <a:rPr lang="en-IE" dirty="0" smtClean="0"/>
              <a:t>Areas of need identified-training pre-hospital and hospital provision.</a:t>
            </a:r>
          </a:p>
          <a:p>
            <a:r>
              <a:rPr lang="en-IE" dirty="0" smtClean="0"/>
              <a:t> In-country training symposium June 2017</a:t>
            </a:r>
          </a:p>
          <a:p>
            <a:pPr lvl="1"/>
            <a:r>
              <a:rPr lang="en-US" sz="2400" dirty="0" smtClean="0"/>
              <a:t>Multi-disciplinary</a:t>
            </a:r>
          </a:p>
          <a:p>
            <a:pPr lvl="1"/>
            <a:r>
              <a:rPr lang="en-US" sz="2400" dirty="0" smtClean="0"/>
              <a:t>Neonatal and other resuscitation</a:t>
            </a:r>
            <a:endParaRPr lang="en-IE" sz="2400" dirty="0" smtClean="0"/>
          </a:p>
          <a:p>
            <a:pPr lvl="1"/>
            <a:r>
              <a:rPr lang="en-IE" sz="2400" dirty="0" smtClean="0"/>
              <a:t>‘Train the trainers’</a:t>
            </a:r>
          </a:p>
          <a:p>
            <a:pPr lvl="1"/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288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TM01790492[[fn=Sketchbook]]</Template>
  <TotalTime>297</TotalTime>
  <Words>183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Sketchbook</vt:lpstr>
      <vt:lpstr>Establishing a Partnership between ULHG, UL and Upper West Region, Ghana Health Service</vt:lpstr>
      <vt:lpstr> Outcome of visit 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on a visit to Ghana by a ULHG/UL delegation – July 2016</dc:title>
  <dc:creator>Admin</dc:creator>
  <cp:lastModifiedBy>Fiona.Murphy</cp:lastModifiedBy>
  <cp:revision>56</cp:revision>
  <cp:lastPrinted>2016-11-07T10:48:57Z</cp:lastPrinted>
  <dcterms:created xsi:type="dcterms:W3CDTF">2016-07-29T10:01:50Z</dcterms:created>
  <dcterms:modified xsi:type="dcterms:W3CDTF">2016-11-07T10:49:49Z</dcterms:modified>
</cp:coreProperties>
</file>