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0" r:id="rId3"/>
    <p:sldId id="258" r:id="rId4"/>
    <p:sldId id="259" r:id="rId5"/>
    <p:sldId id="262" r:id="rId6"/>
    <p:sldId id="263" r:id="rId7"/>
    <p:sldId id="265" r:id="rId8"/>
    <p:sldId id="266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501F5-068F-4556-8F9E-7FCB35AC77B8}" type="datetimeFigureOut">
              <a:rPr lang="en-IE" smtClean="0"/>
              <a:t>14/11/2017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7647D-4A05-4AB5-8FB4-5A3D33BD698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5092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2ABD9-D20B-4021-B6D0-C3AABFDC1086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65729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2ABD9-D20B-4021-B6D0-C3AABFDC1086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09133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IE"/>
              <a:t>Instructions</a:t>
            </a:r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9"/>
            <a:ext cx="2971798" cy="4572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0CF060-E1B9-4B9C-9D43-40995F62C22A}" type="slidenum">
              <a:t>6</a:t>
            </a:fld>
            <a:endParaRPr lang="en-IE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IE"/>
              <a:t>Sample of student work</a:t>
            </a:r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9"/>
            <a:ext cx="2971798" cy="4572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2E482CE-60B7-4A40-9A19-B976A323B1B2}" type="slidenum">
              <a:t>7</a:t>
            </a:fld>
            <a:endParaRPr lang="en-IE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IE"/>
              <a:t>Sample of student work</a:t>
            </a:r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9"/>
            <a:ext cx="2971798" cy="4572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693C154-ED98-4A15-A23D-639D95E316EA}" type="slidenum">
              <a:t>8</a:t>
            </a:fld>
            <a:endParaRPr lang="en-IE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05009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2151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734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0409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1914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350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988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6794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28809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5172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9478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346409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4F066-6DAA-4FE7-998B-E5275C6B86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1967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Rectangle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2" name="Rectangle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rgbClr val="062451">
              <a:alpha val="66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2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/>
          </a:p>
        </p:txBody>
      </p:sp>
      <p:sp>
        <p:nvSpPr>
          <p:cNvPr id="543" name="SECTION NAME…"/>
          <p:cNvSpPr txBox="1"/>
          <p:nvPr/>
        </p:nvSpPr>
        <p:spPr>
          <a:xfrm>
            <a:off x="838200" y="437693"/>
            <a:ext cx="7772400" cy="3323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/>
          <a:p>
            <a:pPr algn="ctr"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IE" sz="2800" b="1" dirty="0" smtClean="0"/>
              <a:t>‘Constructing a Global Learning Partnership in Physiotherapy: </a:t>
            </a:r>
          </a:p>
          <a:p>
            <a:pPr algn="ctr"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IE" sz="2800" b="1" dirty="0" smtClean="0"/>
              <a:t>An Ireland-Uganda Initiative’</a:t>
            </a:r>
          </a:p>
          <a:p>
            <a:pPr algn="ctr"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IE" dirty="0" smtClean="0"/>
          </a:p>
          <a:p>
            <a:pPr algn="ctr"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IE" dirty="0" smtClean="0"/>
              <a:t>Dr Cliona O’Sullivan, </a:t>
            </a:r>
          </a:p>
          <a:p>
            <a:pPr algn="ctr"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IE" dirty="0" smtClean="0"/>
              <a:t>University College Dublin, Ireland</a:t>
            </a:r>
          </a:p>
          <a:p>
            <a:pPr algn="ctr"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IE" dirty="0" smtClean="0"/>
          </a:p>
          <a:p>
            <a:pPr algn="ctr"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IE" dirty="0" smtClean="0"/>
              <a:t>Mr Herman </a:t>
            </a:r>
            <a:r>
              <a:rPr lang="en-IE" dirty="0" err="1" smtClean="0"/>
              <a:t>Kazibwe</a:t>
            </a:r>
            <a:r>
              <a:rPr lang="en-IE" dirty="0" smtClean="0"/>
              <a:t>, </a:t>
            </a:r>
          </a:p>
          <a:p>
            <a:pPr algn="ctr"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IE" dirty="0" err="1" smtClean="0"/>
              <a:t>Mbarara</a:t>
            </a:r>
            <a:r>
              <a:rPr lang="en-IE" dirty="0" smtClean="0"/>
              <a:t> University of Science and Technology, Uganda</a:t>
            </a:r>
          </a:p>
          <a:p>
            <a:pPr algn="ctr"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dirty="0"/>
          </a:p>
        </p:txBody>
      </p:sp>
      <p:pic>
        <p:nvPicPr>
          <p:cNvPr id="1026" name="Picture 2" descr="C:\Users\Cliona\Pictures\UCD-Dubl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42896"/>
            <a:ext cx="2239445" cy="223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liona\Pictures\MUST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257800"/>
            <a:ext cx="1441450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liona\Pictures\Esther-Irelan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754" y="4763966"/>
            <a:ext cx="2037292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24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sh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LOREM IPSUM"/>
          <p:cNvSpPr txBox="1"/>
          <p:nvPr/>
        </p:nvSpPr>
        <p:spPr>
          <a:xfrm>
            <a:off x="752434" y="5099304"/>
            <a:ext cx="7566636" cy="137883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590133">
              <a:lnSpc>
                <a:spcPct val="112000"/>
              </a:lnSpc>
              <a:tabLst>
                <a:tab pos="927100" algn="l"/>
              </a:tabLst>
              <a:defRPr sz="2000" b="1">
                <a:solidFill>
                  <a:srgbClr val="F67A83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IE" dirty="0" smtClean="0">
                <a:solidFill>
                  <a:schemeClr val="accent1">
                    <a:lumMod val="75000"/>
                  </a:schemeClr>
                </a:solidFill>
              </a:rPr>
              <a:t>‘Global trends in health and aging require a major scaling up of rehabilitation services in countries around the world and in low- and middle-income countries in particular’,  </a:t>
            </a:r>
          </a:p>
          <a:p>
            <a:pPr algn="r"/>
            <a:r>
              <a:rPr lang="en-IE" dirty="0" smtClean="0">
                <a:solidFill>
                  <a:schemeClr val="accent1">
                    <a:lumMod val="75000"/>
                  </a:schemeClr>
                </a:solidFill>
              </a:rPr>
              <a:t>WHO 2017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" name="Shape"/>
          <p:cNvSpPr/>
          <p:nvPr/>
        </p:nvSpPr>
        <p:spPr>
          <a:xfrm>
            <a:off x="2119688" y="2501014"/>
            <a:ext cx="398764" cy="1137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24" y="3276"/>
                </a:moveTo>
                <a:cubicBezTo>
                  <a:pt x="13522" y="3276"/>
                  <a:pt x="15608" y="2538"/>
                  <a:pt x="15608" y="1626"/>
                </a:cubicBezTo>
                <a:cubicBezTo>
                  <a:pt x="15608" y="720"/>
                  <a:pt x="13522" y="0"/>
                  <a:pt x="10924" y="0"/>
                </a:cubicBezTo>
                <a:cubicBezTo>
                  <a:pt x="8325" y="0"/>
                  <a:pt x="6275" y="738"/>
                  <a:pt x="6275" y="1626"/>
                </a:cubicBezTo>
                <a:cubicBezTo>
                  <a:pt x="6275" y="2538"/>
                  <a:pt x="8378" y="3276"/>
                  <a:pt x="10924" y="3276"/>
                </a:cubicBezTo>
                <a:close/>
                <a:moveTo>
                  <a:pt x="21600" y="5374"/>
                </a:moveTo>
                <a:cubicBezTo>
                  <a:pt x="21600" y="4555"/>
                  <a:pt x="19691" y="3884"/>
                  <a:pt x="17358" y="3884"/>
                </a:cubicBezTo>
                <a:lnTo>
                  <a:pt x="4242" y="3884"/>
                </a:lnTo>
                <a:cubicBezTo>
                  <a:pt x="1891" y="3884"/>
                  <a:pt x="0" y="4555"/>
                  <a:pt x="0" y="5374"/>
                </a:cubicBezTo>
                <a:lnTo>
                  <a:pt x="0" y="11393"/>
                </a:lnTo>
                <a:cubicBezTo>
                  <a:pt x="0" y="11759"/>
                  <a:pt x="848" y="12044"/>
                  <a:pt x="1838" y="12044"/>
                </a:cubicBezTo>
                <a:cubicBezTo>
                  <a:pt x="2881" y="12044"/>
                  <a:pt x="3694" y="11746"/>
                  <a:pt x="3694" y="11393"/>
                </a:cubicBezTo>
                <a:lnTo>
                  <a:pt x="3694" y="5901"/>
                </a:lnTo>
                <a:lnTo>
                  <a:pt x="4490" y="5901"/>
                </a:lnTo>
                <a:lnTo>
                  <a:pt x="4490" y="20620"/>
                </a:lnTo>
                <a:cubicBezTo>
                  <a:pt x="4490" y="21166"/>
                  <a:pt x="5727" y="21600"/>
                  <a:pt x="7282" y="21600"/>
                </a:cubicBezTo>
                <a:cubicBezTo>
                  <a:pt x="8820" y="21600"/>
                  <a:pt x="10075" y="21166"/>
                  <a:pt x="10075" y="20620"/>
                </a:cubicBezTo>
                <a:lnTo>
                  <a:pt x="10075" y="12547"/>
                </a:lnTo>
                <a:lnTo>
                  <a:pt x="11560" y="12547"/>
                </a:lnTo>
                <a:lnTo>
                  <a:pt x="11560" y="20620"/>
                </a:lnTo>
                <a:cubicBezTo>
                  <a:pt x="11560" y="21166"/>
                  <a:pt x="12797" y="21600"/>
                  <a:pt x="14353" y="21600"/>
                </a:cubicBezTo>
                <a:cubicBezTo>
                  <a:pt x="15891" y="21600"/>
                  <a:pt x="17163" y="21166"/>
                  <a:pt x="17163" y="20620"/>
                </a:cubicBezTo>
                <a:lnTo>
                  <a:pt x="17163" y="5901"/>
                </a:lnTo>
                <a:lnTo>
                  <a:pt x="17906" y="5901"/>
                </a:lnTo>
                <a:lnTo>
                  <a:pt x="17906" y="11374"/>
                </a:lnTo>
                <a:cubicBezTo>
                  <a:pt x="17906" y="11746"/>
                  <a:pt x="18754" y="12026"/>
                  <a:pt x="19744" y="12026"/>
                </a:cubicBezTo>
                <a:cubicBezTo>
                  <a:pt x="20805" y="12026"/>
                  <a:pt x="21600" y="11728"/>
                  <a:pt x="21600" y="11374"/>
                </a:cubicBezTo>
                <a:lnTo>
                  <a:pt x="21600" y="5374"/>
                </a:lnTo>
                <a:close/>
              </a:path>
            </a:pathLst>
          </a:custGeom>
          <a:solidFill>
            <a:srgbClr val="FFC000"/>
          </a:solidFill>
          <a:ln w="3175">
            <a:miter lim="400000"/>
          </a:ln>
        </p:spPr>
        <p:txBody>
          <a:bodyPr lIns="41492" tIns="41492" rIns="41492" bIns="41492" anchor="ctr"/>
          <a:lstStyle/>
          <a:p>
            <a:pPr defTabSz="41492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rgbClr val="B2B2B2"/>
              </a:solidFill>
            </a:endParaRPr>
          </a:p>
        </p:txBody>
      </p:sp>
      <p:sp>
        <p:nvSpPr>
          <p:cNvPr id="62" name="Shape"/>
          <p:cNvSpPr/>
          <p:nvPr/>
        </p:nvSpPr>
        <p:spPr>
          <a:xfrm>
            <a:off x="2616750" y="2501014"/>
            <a:ext cx="398764" cy="1137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77" y="3276"/>
                </a:moveTo>
                <a:cubicBezTo>
                  <a:pt x="13575" y="3276"/>
                  <a:pt x="15661" y="2538"/>
                  <a:pt x="15661" y="1626"/>
                </a:cubicBezTo>
                <a:cubicBezTo>
                  <a:pt x="15661" y="720"/>
                  <a:pt x="13575" y="0"/>
                  <a:pt x="10977" y="0"/>
                </a:cubicBezTo>
                <a:cubicBezTo>
                  <a:pt x="8378" y="0"/>
                  <a:pt x="6328" y="738"/>
                  <a:pt x="6328" y="1626"/>
                </a:cubicBezTo>
                <a:cubicBezTo>
                  <a:pt x="6293" y="2538"/>
                  <a:pt x="8378" y="3276"/>
                  <a:pt x="10977" y="3276"/>
                </a:cubicBezTo>
                <a:close/>
                <a:moveTo>
                  <a:pt x="21600" y="5374"/>
                </a:moveTo>
                <a:cubicBezTo>
                  <a:pt x="21600" y="4555"/>
                  <a:pt x="19709" y="3884"/>
                  <a:pt x="17358" y="3884"/>
                </a:cubicBezTo>
                <a:lnTo>
                  <a:pt x="4242" y="3884"/>
                </a:lnTo>
                <a:cubicBezTo>
                  <a:pt x="1891" y="3884"/>
                  <a:pt x="0" y="4555"/>
                  <a:pt x="0" y="5374"/>
                </a:cubicBezTo>
                <a:lnTo>
                  <a:pt x="0" y="11393"/>
                </a:lnTo>
                <a:cubicBezTo>
                  <a:pt x="0" y="11759"/>
                  <a:pt x="848" y="12044"/>
                  <a:pt x="1838" y="12044"/>
                </a:cubicBezTo>
                <a:cubicBezTo>
                  <a:pt x="2899" y="12044"/>
                  <a:pt x="3694" y="11746"/>
                  <a:pt x="3694" y="11393"/>
                </a:cubicBezTo>
                <a:lnTo>
                  <a:pt x="3694" y="5901"/>
                </a:lnTo>
                <a:lnTo>
                  <a:pt x="4490" y="5901"/>
                </a:lnTo>
                <a:lnTo>
                  <a:pt x="4490" y="20620"/>
                </a:lnTo>
                <a:cubicBezTo>
                  <a:pt x="4490" y="21166"/>
                  <a:pt x="5727" y="21600"/>
                  <a:pt x="7282" y="21600"/>
                </a:cubicBezTo>
                <a:cubicBezTo>
                  <a:pt x="8820" y="21600"/>
                  <a:pt x="10075" y="21166"/>
                  <a:pt x="10075" y="20620"/>
                </a:cubicBezTo>
                <a:lnTo>
                  <a:pt x="10075" y="12547"/>
                </a:lnTo>
                <a:lnTo>
                  <a:pt x="11578" y="12547"/>
                </a:lnTo>
                <a:lnTo>
                  <a:pt x="11578" y="20620"/>
                </a:lnTo>
                <a:cubicBezTo>
                  <a:pt x="11578" y="21166"/>
                  <a:pt x="12815" y="21600"/>
                  <a:pt x="14371" y="21600"/>
                </a:cubicBezTo>
                <a:cubicBezTo>
                  <a:pt x="15908" y="21600"/>
                  <a:pt x="17163" y="21166"/>
                  <a:pt x="17163" y="20620"/>
                </a:cubicBezTo>
                <a:lnTo>
                  <a:pt x="17163" y="5901"/>
                </a:lnTo>
                <a:lnTo>
                  <a:pt x="17906" y="5901"/>
                </a:lnTo>
                <a:lnTo>
                  <a:pt x="17906" y="11374"/>
                </a:lnTo>
                <a:cubicBezTo>
                  <a:pt x="17906" y="11746"/>
                  <a:pt x="18754" y="12026"/>
                  <a:pt x="19762" y="12026"/>
                </a:cubicBezTo>
                <a:cubicBezTo>
                  <a:pt x="20805" y="12026"/>
                  <a:pt x="21600" y="11728"/>
                  <a:pt x="21600" y="11374"/>
                </a:cubicBezTo>
                <a:lnTo>
                  <a:pt x="21600" y="5374"/>
                </a:lnTo>
                <a:close/>
              </a:path>
            </a:pathLst>
          </a:custGeom>
          <a:solidFill>
            <a:srgbClr val="FFC000"/>
          </a:solidFill>
          <a:ln w="3175">
            <a:miter lim="400000"/>
          </a:ln>
        </p:spPr>
        <p:txBody>
          <a:bodyPr lIns="41492" tIns="41492" rIns="41492" bIns="41492" anchor="ctr"/>
          <a:lstStyle/>
          <a:p>
            <a:pPr defTabSz="41492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3" name="Shape"/>
          <p:cNvSpPr/>
          <p:nvPr/>
        </p:nvSpPr>
        <p:spPr>
          <a:xfrm>
            <a:off x="3113811" y="2501014"/>
            <a:ext cx="398764" cy="1137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24" y="3276"/>
                </a:moveTo>
                <a:cubicBezTo>
                  <a:pt x="13522" y="3276"/>
                  <a:pt x="15626" y="2538"/>
                  <a:pt x="15626" y="1626"/>
                </a:cubicBezTo>
                <a:cubicBezTo>
                  <a:pt x="15626" y="720"/>
                  <a:pt x="13522" y="0"/>
                  <a:pt x="10924" y="0"/>
                </a:cubicBezTo>
                <a:cubicBezTo>
                  <a:pt x="8325" y="0"/>
                  <a:pt x="6293" y="738"/>
                  <a:pt x="6293" y="1626"/>
                </a:cubicBezTo>
                <a:cubicBezTo>
                  <a:pt x="6293" y="2538"/>
                  <a:pt x="8378" y="3276"/>
                  <a:pt x="10924" y="3276"/>
                </a:cubicBezTo>
                <a:close/>
                <a:moveTo>
                  <a:pt x="21600" y="5374"/>
                </a:moveTo>
                <a:cubicBezTo>
                  <a:pt x="21600" y="4555"/>
                  <a:pt x="19709" y="3884"/>
                  <a:pt x="17358" y="3884"/>
                </a:cubicBezTo>
                <a:lnTo>
                  <a:pt x="4242" y="3884"/>
                </a:lnTo>
                <a:cubicBezTo>
                  <a:pt x="1891" y="3884"/>
                  <a:pt x="0" y="4555"/>
                  <a:pt x="0" y="5374"/>
                </a:cubicBezTo>
                <a:lnTo>
                  <a:pt x="0" y="11393"/>
                </a:lnTo>
                <a:cubicBezTo>
                  <a:pt x="0" y="11759"/>
                  <a:pt x="848" y="12044"/>
                  <a:pt x="1856" y="12044"/>
                </a:cubicBezTo>
                <a:cubicBezTo>
                  <a:pt x="2899" y="12044"/>
                  <a:pt x="3694" y="11746"/>
                  <a:pt x="3694" y="11393"/>
                </a:cubicBezTo>
                <a:lnTo>
                  <a:pt x="3694" y="5901"/>
                </a:lnTo>
                <a:lnTo>
                  <a:pt x="4490" y="5901"/>
                </a:lnTo>
                <a:lnTo>
                  <a:pt x="4490" y="20620"/>
                </a:lnTo>
                <a:cubicBezTo>
                  <a:pt x="4490" y="21166"/>
                  <a:pt x="5727" y="21600"/>
                  <a:pt x="7282" y="21600"/>
                </a:cubicBezTo>
                <a:cubicBezTo>
                  <a:pt x="8820" y="21600"/>
                  <a:pt x="10075" y="21166"/>
                  <a:pt x="10075" y="20620"/>
                </a:cubicBezTo>
                <a:lnTo>
                  <a:pt x="10075" y="12547"/>
                </a:lnTo>
                <a:lnTo>
                  <a:pt x="11578" y="12547"/>
                </a:lnTo>
                <a:lnTo>
                  <a:pt x="11578" y="20620"/>
                </a:lnTo>
                <a:cubicBezTo>
                  <a:pt x="11578" y="21166"/>
                  <a:pt x="12815" y="21600"/>
                  <a:pt x="14371" y="21600"/>
                </a:cubicBezTo>
                <a:cubicBezTo>
                  <a:pt x="15908" y="21600"/>
                  <a:pt x="17163" y="21166"/>
                  <a:pt x="17163" y="20620"/>
                </a:cubicBezTo>
                <a:lnTo>
                  <a:pt x="17163" y="5901"/>
                </a:lnTo>
                <a:lnTo>
                  <a:pt x="17906" y="5901"/>
                </a:lnTo>
                <a:lnTo>
                  <a:pt x="17906" y="11374"/>
                </a:lnTo>
                <a:cubicBezTo>
                  <a:pt x="17906" y="11746"/>
                  <a:pt x="18754" y="12026"/>
                  <a:pt x="19762" y="12026"/>
                </a:cubicBezTo>
                <a:cubicBezTo>
                  <a:pt x="20805" y="12026"/>
                  <a:pt x="21600" y="11728"/>
                  <a:pt x="21600" y="11374"/>
                </a:cubicBezTo>
                <a:lnTo>
                  <a:pt x="21600" y="5374"/>
                </a:lnTo>
                <a:close/>
              </a:path>
            </a:pathLst>
          </a:custGeom>
          <a:solidFill>
            <a:srgbClr val="FFC000"/>
          </a:solidFill>
          <a:ln w="3175">
            <a:miter lim="400000"/>
          </a:ln>
        </p:spPr>
        <p:txBody>
          <a:bodyPr lIns="41492" tIns="41492" rIns="41492" bIns="41492" anchor="ctr"/>
          <a:lstStyle/>
          <a:p>
            <a:pPr defTabSz="41492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4" name="Shape"/>
          <p:cNvSpPr/>
          <p:nvPr/>
        </p:nvSpPr>
        <p:spPr>
          <a:xfrm>
            <a:off x="3609431" y="2501014"/>
            <a:ext cx="398764" cy="1137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41" y="3276"/>
                </a:moveTo>
                <a:cubicBezTo>
                  <a:pt x="13522" y="3276"/>
                  <a:pt x="15626" y="2538"/>
                  <a:pt x="15626" y="1626"/>
                </a:cubicBezTo>
                <a:cubicBezTo>
                  <a:pt x="15626" y="720"/>
                  <a:pt x="13522" y="0"/>
                  <a:pt x="10941" y="0"/>
                </a:cubicBezTo>
                <a:cubicBezTo>
                  <a:pt x="8343" y="0"/>
                  <a:pt x="6293" y="738"/>
                  <a:pt x="6293" y="1626"/>
                </a:cubicBezTo>
                <a:cubicBezTo>
                  <a:pt x="6293" y="2538"/>
                  <a:pt x="8396" y="3276"/>
                  <a:pt x="10941" y="3276"/>
                </a:cubicBezTo>
                <a:close/>
                <a:moveTo>
                  <a:pt x="21600" y="5374"/>
                </a:moveTo>
                <a:cubicBezTo>
                  <a:pt x="21600" y="4555"/>
                  <a:pt x="19709" y="3884"/>
                  <a:pt x="17375" y="3884"/>
                </a:cubicBezTo>
                <a:lnTo>
                  <a:pt x="4242" y="3884"/>
                </a:lnTo>
                <a:cubicBezTo>
                  <a:pt x="1909" y="3884"/>
                  <a:pt x="0" y="4555"/>
                  <a:pt x="0" y="5374"/>
                </a:cubicBezTo>
                <a:lnTo>
                  <a:pt x="0" y="11393"/>
                </a:lnTo>
                <a:cubicBezTo>
                  <a:pt x="0" y="11759"/>
                  <a:pt x="848" y="12044"/>
                  <a:pt x="1856" y="12044"/>
                </a:cubicBezTo>
                <a:cubicBezTo>
                  <a:pt x="2899" y="12044"/>
                  <a:pt x="3694" y="11746"/>
                  <a:pt x="3694" y="11393"/>
                </a:cubicBezTo>
                <a:lnTo>
                  <a:pt x="3694" y="5901"/>
                </a:lnTo>
                <a:lnTo>
                  <a:pt x="4490" y="5901"/>
                </a:lnTo>
                <a:lnTo>
                  <a:pt x="4490" y="20620"/>
                </a:lnTo>
                <a:cubicBezTo>
                  <a:pt x="4490" y="21166"/>
                  <a:pt x="5745" y="21600"/>
                  <a:pt x="7300" y="21600"/>
                </a:cubicBezTo>
                <a:cubicBezTo>
                  <a:pt x="8838" y="21600"/>
                  <a:pt x="10093" y="21166"/>
                  <a:pt x="10093" y="20620"/>
                </a:cubicBezTo>
                <a:lnTo>
                  <a:pt x="10093" y="12547"/>
                </a:lnTo>
                <a:lnTo>
                  <a:pt x="11578" y="12547"/>
                </a:lnTo>
                <a:lnTo>
                  <a:pt x="11578" y="20620"/>
                </a:lnTo>
                <a:cubicBezTo>
                  <a:pt x="11578" y="21166"/>
                  <a:pt x="12815" y="21600"/>
                  <a:pt x="14371" y="21600"/>
                </a:cubicBezTo>
                <a:cubicBezTo>
                  <a:pt x="15908" y="21600"/>
                  <a:pt x="17163" y="21166"/>
                  <a:pt x="17163" y="20620"/>
                </a:cubicBezTo>
                <a:lnTo>
                  <a:pt x="17163" y="5901"/>
                </a:lnTo>
                <a:lnTo>
                  <a:pt x="17923" y="5901"/>
                </a:lnTo>
                <a:lnTo>
                  <a:pt x="17923" y="11374"/>
                </a:lnTo>
                <a:cubicBezTo>
                  <a:pt x="17923" y="11746"/>
                  <a:pt x="18772" y="12026"/>
                  <a:pt x="19762" y="12026"/>
                </a:cubicBezTo>
                <a:cubicBezTo>
                  <a:pt x="20805" y="12026"/>
                  <a:pt x="21600" y="11728"/>
                  <a:pt x="21600" y="11374"/>
                </a:cubicBezTo>
                <a:lnTo>
                  <a:pt x="21600" y="5374"/>
                </a:lnTo>
                <a:close/>
              </a:path>
            </a:pathLst>
          </a:custGeom>
          <a:solidFill>
            <a:srgbClr val="FFC000"/>
          </a:solidFill>
          <a:ln w="3175">
            <a:miter lim="400000"/>
          </a:ln>
        </p:spPr>
        <p:txBody>
          <a:bodyPr lIns="41492" tIns="41492" rIns="41492" bIns="41492" anchor="ctr"/>
          <a:lstStyle/>
          <a:p>
            <a:pPr defTabSz="41492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5" name="Shape"/>
          <p:cNvSpPr/>
          <p:nvPr/>
        </p:nvSpPr>
        <p:spPr>
          <a:xfrm>
            <a:off x="4105051" y="2501014"/>
            <a:ext cx="398764" cy="1137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77" y="3276"/>
                </a:moveTo>
                <a:cubicBezTo>
                  <a:pt x="13557" y="3276"/>
                  <a:pt x="15661" y="2538"/>
                  <a:pt x="15661" y="1626"/>
                </a:cubicBezTo>
                <a:cubicBezTo>
                  <a:pt x="15661" y="720"/>
                  <a:pt x="13557" y="0"/>
                  <a:pt x="10977" y="0"/>
                </a:cubicBezTo>
                <a:cubicBezTo>
                  <a:pt x="8378" y="0"/>
                  <a:pt x="6328" y="738"/>
                  <a:pt x="6328" y="1626"/>
                </a:cubicBezTo>
                <a:cubicBezTo>
                  <a:pt x="6275" y="2538"/>
                  <a:pt x="8378" y="3276"/>
                  <a:pt x="10977" y="3276"/>
                </a:cubicBezTo>
                <a:close/>
                <a:moveTo>
                  <a:pt x="21600" y="5374"/>
                </a:moveTo>
                <a:cubicBezTo>
                  <a:pt x="21600" y="4555"/>
                  <a:pt x="19709" y="3884"/>
                  <a:pt x="17358" y="3884"/>
                </a:cubicBezTo>
                <a:lnTo>
                  <a:pt x="4242" y="3884"/>
                </a:lnTo>
                <a:cubicBezTo>
                  <a:pt x="1891" y="3884"/>
                  <a:pt x="0" y="4555"/>
                  <a:pt x="0" y="5374"/>
                </a:cubicBezTo>
                <a:lnTo>
                  <a:pt x="0" y="11393"/>
                </a:lnTo>
                <a:cubicBezTo>
                  <a:pt x="0" y="11759"/>
                  <a:pt x="848" y="12044"/>
                  <a:pt x="1838" y="12044"/>
                </a:cubicBezTo>
                <a:cubicBezTo>
                  <a:pt x="2899" y="12044"/>
                  <a:pt x="3694" y="11746"/>
                  <a:pt x="3694" y="11393"/>
                </a:cubicBezTo>
                <a:lnTo>
                  <a:pt x="3694" y="5901"/>
                </a:lnTo>
                <a:lnTo>
                  <a:pt x="4490" y="5901"/>
                </a:lnTo>
                <a:lnTo>
                  <a:pt x="4490" y="20620"/>
                </a:lnTo>
                <a:cubicBezTo>
                  <a:pt x="4490" y="21166"/>
                  <a:pt x="5727" y="21600"/>
                  <a:pt x="7282" y="21600"/>
                </a:cubicBezTo>
                <a:cubicBezTo>
                  <a:pt x="8820" y="21600"/>
                  <a:pt x="10075" y="21166"/>
                  <a:pt x="10075" y="20620"/>
                </a:cubicBezTo>
                <a:lnTo>
                  <a:pt x="10075" y="12547"/>
                </a:lnTo>
                <a:lnTo>
                  <a:pt x="11578" y="12547"/>
                </a:lnTo>
                <a:lnTo>
                  <a:pt x="11578" y="20620"/>
                </a:lnTo>
                <a:cubicBezTo>
                  <a:pt x="11578" y="21166"/>
                  <a:pt x="12815" y="21600"/>
                  <a:pt x="14371" y="21600"/>
                </a:cubicBezTo>
                <a:cubicBezTo>
                  <a:pt x="15908" y="21600"/>
                  <a:pt x="17163" y="21166"/>
                  <a:pt x="17163" y="20620"/>
                </a:cubicBezTo>
                <a:lnTo>
                  <a:pt x="17163" y="5901"/>
                </a:lnTo>
                <a:lnTo>
                  <a:pt x="17906" y="5901"/>
                </a:lnTo>
                <a:lnTo>
                  <a:pt x="17906" y="11374"/>
                </a:lnTo>
                <a:cubicBezTo>
                  <a:pt x="17906" y="11746"/>
                  <a:pt x="18754" y="12026"/>
                  <a:pt x="19744" y="12026"/>
                </a:cubicBezTo>
                <a:cubicBezTo>
                  <a:pt x="20805" y="12026"/>
                  <a:pt x="21600" y="11728"/>
                  <a:pt x="21600" y="11374"/>
                </a:cubicBezTo>
                <a:lnTo>
                  <a:pt x="21600" y="5374"/>
                </a:lnTo>
                <a:close/>
              </a:path>
            </a:pathLst>
          </a:custGeom>
          <a:solidFill>
            <a:srgbClr val="FFC000"/>
          </a:solidFill>
          <a:ln w="3175">
            <a:miter lim="400000"/>
          </a:ln>
        </p:spPr>
        <p:txBody>
          <a:bodyPr lIns="41492" tIns="41492" rIns="41492" bIns="41492" anchor="ctr"/>
          <a:lstStyle/>
          <a:p>
            <a:pPr defTabSz="41492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6" name="Shape"/>
          <p:cNvSpPr/>
          <p:nvPr/>
        </p:nvSpPr>
        <p:spPr>
          <a:xfrm>
            <a:off x="4602111" y="2501014"/>
            <a:ext cx="398763" cy="1137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33" y="3276"/>
                </a:moveTo>
                <a:cubicBezTo>
                  <a:pt x="13533" y="3276"/>
                  <a:pt x="15603" y="2538"/>
                  <a:pt x="15603" y="1626"/>
                </a:cubicBezTo>
                <a:cubicBezTo>
                  <a:pt x="15603" y="720"/>
                  <a:pt x="13533" y="0"/>
                  <a:pt x="10933" y="0"/>
                </a:cubicBezTo>
                <a:cubicBezTo>
                  <a:pt x="8332" y="0"/>
                  <a:pt x="6298" y="738"/>
                  <a:pt x="6298" y="1626"/>
                </a:cubicBezTo>
                <a:cubicBezTo>
                  <a:pt x="6298" y="2538"/>
                  <a:pt x="8385" y="3276"/>
                  <a:pt x="10933" y="3276"/>
                </a:cubicBezTo>
                <a:close/>
                <a:moveTo>
                  <a:pt x="21600" y="5374"/>
                </a:moveTo>
                <a:cubicBezTo>
                  <a:pt x="21600" y="4555"/>
                  <a:pt x="19707" y="3884"/>
                  <a:pt x="17354" y="3884"/>
                </a:cubicBezTo>
                <a:lnTo>
                  <a:pt x="4246" y="3884"/>
                </a:lnTo>
                <a:cubicBezTo>
                  <a:pt x="1893" y="3884"/>
                  <a:pt x="0" y="4555"/>
                  <a:pt x="0" y="5374"/>
                </a:cubicBezTo>
                <a:lnTo>
                  <a:pt x="0" y="11393"/>
                </a:lnTo>
                <a:cubicBezTo>
                  <a:pt x="0" y="11759"/>
                  <a:pt x="849" y="12044"/>
                  <a:pt x="1840" y="12044"/>
                </a:cubicBezTo>
                <a:cubicBezTo>
                  <a:pt x="2901" y="12044"/>
                  <a:pt x="3697" y="11746"/>
                  <a:pt x="3697" y="11393"/>
                </a:cubicBezTo>
                <a:lnTo>
                  <a:pt x="3697" y="5901"/>
                </a:lnTo>
                <a:lnTo>
                  <a:pt x="4493" y="5901"/>
                </a:lnTo>
                <a:lnTo>
                  <a:pt x="4493" y="20620"/>
                </a:lnTo>
                <a:cubicBezTo>
                  <a:pt x="4493" y="21166"/>
                  <a:pt x="5749" y="21600"/>
                  <a:pt x="7288" y="21600"/>
                </a:cubicBezTo>
                <a:cubicBezTo>
                  <a:pt x="8828" y="21600"/>
                  <a:pt x="10084" y="21166"/>
                  <a:pt x="10084" y="20620"/>
                </a:cubicBezTo>
                <a:lnTo>
                  <a:pt x="10084" y="12547"/>
                </a:lnTo>
                <a:lnTo>
                  <a:pt x="11587" y="12547"/>
                </a:lnTo>
                <a:lnTo>
                  <a:pt x="11587" y="20620"/>
                </a:lnTo>
                <a:cubicBezTo>
                  <a:pt x="11587" y="21166"/>
                  <a:pt x="12826" y="21600"/>
                  <a:pt x="14365" y="21600"/>
                </a:cubicBezTo>
                <a:cubicBezTo>
                  <a:pt x="15921" y="21600"/>
                  <a:pt x="17160" y="21166"/>
                  <a:pt x="17160" y="20620"/>
                </a:cubicBezTo>
                <a:lnTo>
                  <a:pt x="17160" y="5901"/>
                </a:lnTo>
                <a:lnTo>
                  <a:pt x="17903" y="5901"/>
                </a:lnTo>
                <a:lnTo>
                  <a:pt x="17903" y="11374"/>
                </a:lnTo>
                <a:cubicBezTo>
                  <a:pt x="17903" y="11746"/>
                  <a:pt x="18752" y="12026"/>
                  <a:pt x="19760" y="12026"/>
                </a:cubicBezTo>
                <a:cubicBezTo>
                  <a:pt x="20804" y="12026"/>
                  <a:pt x="21600" y="11728"/>
                  <a:pt x="21600" y="11374"/>
                </a:cubicBezTo>
                <a:lnTo>
                  <a:pt x="21600" y="5374"/>
                </a:lnTo>
                <a:close/>
              </a:path>
            </a:pathLst>
          </a:custGeom>
          <a:solidFill>
            <a:srgbClr val="FFC000"/>
          </a:solidFill>
          <a:ln w="3175">
            <a:miter lim="400000"/>
          </a:ln>
        </p:spPr>
        <p:txBody>
          <a:bodyPr lIns="41492" tIns="41492" rIns="41492" bIns="41492" anchor="ctr"/>
          <a:lstStyle/>
          <a:p>
            <a:pPr defTabSz="41492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7" name="Shape"/>
          <p:cNvSpPr/>
          <p:nvPr/>
        </p:nvSpPr>
        <p:spPr>
          <a:xfrm>
            <a:off x="5097732" y="2501014"/>
            <a:ext cx="398764" cy="1137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24" y="3276"/>
                </a:moveTo>
                <a:cubicBezTo>
                  <a:pt x="13522" y="3276"/>
                  <a:pt x="15626" y="2538"/>
                  <a:pt x="15626" y="1626"/>
                </a:cubicBezTo>
                <a:cubicBezTo>
                  <a:pt x="15626" y="720"/>
                  <a:pt x="13522" y="0"/>
                  <a:pt x="10924" y="0"/>
                </a:cubicBezTo>
                <a:cubicBezTo>
                  <a:pt x="8343" y="0"/>
                  <a:pt x="6293" y="738"/>
                  <a:pt x="6293" y="1626"/>
                </a:cubicBezTo>
                <a:cubicBezTo>
                  <a:pt x="6293" y="2538"/>
                  <a:pt x="8378" y="3276"/>
                  <a:pt x="10924" y="3276"/>
                </a:cubicBezTo>
                <a:close/>
                <a:moveTo>
                  <a:pt x="21600" y="5374"/>
                </a:moveTo>
                <a:cubicBezTo>
                  <a:pt x="21600" y="4555"/>
                  <a:pt x="19709" y="3884"/>
                  <a:pt x="17358" y="3884"/>
                </a:cubicBezTo>
                <a:lnTo>
                  <a:pt x="4242" y="3884"/>
                </a:lnTo>
                <a:cubicBezTo>
                  <a:pt x="1909" y="3884"/>
                  <a:pt x="0" y="4555"/>
                  <a:pt x="0" y="5374"/>
                </a:cubicBezTo>
                <a:lnTo>
                  <a:pt x="0" y="11393"/>
                </a:lnTo>
                <a:cubicBezTo>
                  <a:pt x="0" y="11759"/>
                  <a:pt x="848" y="12044"/>
                  <a:pt x="1856" y="12044"/>
                </a:cubicBezTo>
                <a:cubicBezTo>
                  <a:pt x="2899" y="12044"/>
                  <a:pt x="3694" y="11746"/>
                  <a:pt x="3694" y="11393"/>
                </a:cubicBezTo>
                <a:lnTo>
                  <a:pt x="3694" y="5901"/>
                </a:lnTo>
                <a:lnTo>
                  <a:pt x="4490" y="5901"/>
                </a:lnTo>
                <a:lnTo>
                  <a:pt x="4490" y="20620"/>
                </a:lnTo>
                <a:cubicBezTo>
                  <a:pt x="4490" y="21166"/>
                  <a:pt x="5745" y="21600"/>
                  <a:pt x="7282" y="21600"/>
                </a:cubicBezTo>
                <a:cubicBezTo>
                  <a:pt x="8838" y="21600"/>
                  <a:pt x="10075" y="21166"/>
                  <a:pt x="10075" y="20620"/>
                </a:cubicBezTo>
                <a:lnTo>
                  <a:pt x="10075" y="12547"/>
                </a:lnTo>
                <a:lnTo>
                  <a:pt x="11578" y="12547"/>
                </a:lnTo>
                <a:lnTo>
                  <a:pt x="11578" y="20620"/>
                </a:lnTo>
                <a:cubicBezTo>
                  <a:pt x="11578" y="21166"/>
                  <a:pt x="12833" y="21600"/>
                  <a:pt x="14371" y="21600"/>
                </a:cubicBezTo>
                <a:cubicBezTo>
                  <a:pt x="15926" y="21600"/>
                  <a:pt x="17163" y="21166"/>
                  <a:pt x="17163" y="20620"/>
                </a:cubicBezTo>
                <a:lnTo>
                  <a:pt x="17163" y="5901"/>
                </a:lnTo>
                <a:lnTo>
                  <a:pt x="17906" y="5901"/>
                </a:lnTo>
                <a:lnTo>
                  <a:pt x="17906" y="11374"/>
                </a:lnTo>
                <a:cubicBezTo>
                  <a:pt x="17906" y="11746"/>
                  <a:pt x="18754" y="12026"/>
                  <a:pt x="19762" y="12026"/>
                </a:cubicBezTo>
                <a:cubicBezTo>
                  <a:pt x="20805" y="12026"/>
                  <a:pt x="21600" y="11728"/>
                  <a:pt x="21600" y="11374"/>
                </a:cubicBezTo>
                <a:lnTo>
                  <a:pt x="21600" y="5374"/>
                </a:lnTo>
                <a:close/>
              </a:path>
            </a:pathLst>
          </a:custGeom>
          <a:solidFill>
            <a:srgbClr val="FFC000"/>
          </a:solidFill>
          <a:ln w="3175">
            <a:miter lim="400000"/>
          </a:ln>
        </p:spPr>
        <p:txBody>
          <a:bodyPr lIns="41492" tIns="41492" rIns="41492" bIns="41492" anchor="ctr"/>
          <a:lstStyle/>
          <a:p>
            <a:pPr defTabSz="41492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8" name="Shape"/>
          <p:cNvSpPr/>
          <p:nvPr/>
        </p:nvSpPr>
        <p:spPr>
          <a:xfrm>
            <a:off x="5594793" y="2501014"/>
            <a:ext cx="398764" cy="1137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59" y="3276"/>
                </a:moveTo>
                <a:cubicBezTo>
                  <a:pt x="13557" y="3276"/>
                  <a:pt x="15661" y="2538"/>
                  <a:pt x="15661" y="1626"/>
                </a:cubicBezTo>
                <a:cubicBezTo>
                  <a:pt x="15661" y="720"/>
                  <a:pt x="13557" y="0"/>
                  <a:pt x="10959" y="0"/>
                </a:cubicBezTo>
                <a:cubicBezTo>
                  <a:pt x="8378" y="0"/>
                  <a:pt x="6328" y="738"/>
                  <a:pt x="6328" y="1626"/>
                </a:cubicBezTo>
                <a:cubicBezTo>
                  <a:pt x="6275" y="2538"/>
                  <a:pt x="8378" y="3276"/>
                  <a:pt x="10959" y="3276"/>
                </a:cubicBezTo>
                <a:close/>
                <a:moveTo>
                  <a:pt x="21600" y="5374"/>
                </a:moveTo>
                <a:cubicBezTo>
                  <a:pt x="21600" y="4555"/>
                  <a:pt x="19691" y="3884"/>
                  <a:pt x="17358" y="3884"/>
                </a:cubicBezTo>
                <a:lnTo>
                  <a:pt x="4225" y="3884"/>
                </a:lnTo>
                <a:cubicBezTo>
                  <a:pt x="1891" y="3884"/>
                  <a:pt x="0" y="4555"/>
                  <a:pt x="0" y="5374"/>
                </a:cubicBezTo>
                <a:lnTo>
                  <a:pt x="0" y="11393"/>
                </a:lnTo>
                <a:cubicBezTo>
                  <a:pt x="0" y="11759"/>
                  <a:pt x="848" y="12044"/>
                  <a:pt x="1838" y="12044"/>
                </a:cubicBezTo>
                <a:cubicBezTo>
                  <a:pt x="2881" y="12044"/>
                  <a:pt x="3677" y="11746"/>
                  <a:pt x="3677" y="11393"/>
                </a:cubicBezTo>
                <a:lnTo>
                  <a:pt x="3677" y="5901"/>
                </a:lnTo>
                <a:lnTo>
                  <a:pt x="4490" y="5901"/>
                </a:lnTo>
                <a:lnTo>
                  <a:pt x="4490" y="20620"/>
                </a:lnTo>
                <a:cubicBezTo>
                  <a:pt x="4490" y="21166"/>
                  <a:pt x="5745" y="21600"/>
                  <a:pt x="7282" y="21600"/>
                </a:cubicBezTo>
                <a:cubicBezTo>
                  <a:pt x="8838" y="21600"/>
                  <a:pt x="10075" y="21166"/>
                  <a:pt x="10075" y="20620"/>
                </a:cubicBezTo>
                <a:lnTo>
                  <a:pt x="10075" y="12547"/>
                </a:lnTo>
                <a:lnTo>
                  <a:pt x="11560" y="12547"/>
                </a:lnTo>
                <a:lnTo>
                  <a:pt x="11560" y="20620"/>
                </a:lnTo>
                <a:cubicBezTo>
                  <a:pt x="11560" y="21166"/>
                  <a:pt x="12815" y="21600"/>
                  <a:pt x="14353" y="21600"/>
                </a:cubicBezTo>
                <a:cubicBezTo>
                  <a:pt x="15908" y="21600"/>
                  <a:pt x="17146" y="21166"/>
                  <a:pt x="17146" y="20620"/>
                </a:cubicBezTo>
                <a:lnTo>
                  <a:pt x="17146" y="5901"/>
                </a:lnTo>
                <a:lnTo>
                  <a:pt x="17906" y="5901"/>
                </a:lnTo>
                <a:lnTo>
                  <a:pt x="17906" y="11374"/>
                </a:lnTo>
                <a:cubicBezTo>
                  <a:pt x="17906" y="11746"/>
                  <a:pt x="18754" y="12026"/>
                  <a:pt x="19744" y="12026"/>
                </a:cubicBezTo>
                <a:cubicBezTo>
                  <a:pt x="20787" y="12026"/>
                  <a:pt x="21600" y="11728"/>
                  <a:pt x="21600" y="11374"/>
                </a:cubicBezTo>
                <a:lnTo>
                  <a:pt x="21600" y="5374"/>
                </a:lnTo>
                <a:close/>
              </a:path>
            </a:pathLst>
          </a:custGeom>
          <a:solidFill>
            <a:srgbClr val="FFC000"/>
          </a:solidFill>
          <a:ln w="3175">
            <a:miter lim="400000"/>
          </a:ln>
        </p:spPr>
        <p:txBody>
          <a:bodyPr lIns="41492" tIns="41492" rIns="41492" bIns="41492" anchor="ctr"/>
          <a:lstStyle/>
          <a:p>
            <a:pPr defTabSz="41492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9" name="Shape"/>
          <p:cNvSpPr/>
          <p:nvPr/>
        </p:nvSpPr>
        <p:spPr>
          <a:xfrm>
            <a:off x="6091854" y="2501014"/>
            <a:ext cx="398764" cy="1137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24" y="3276"/>
                </a:moveTo>
                <a:cubicBezTo>
                  <a:pt x="13522" y="3276"/>
                  <a:pt x="15608" y="2538"/>
                  <a:pt x="15608" y="1626"/>
                </a:cubicBezTo>
                <a:cubicBezTo>
                  <a:pt x="15608" y="720"/>
                  <a:pt x="13522" y="0"/>
                  <a:pt x="10924" y="0"/>
                </a:cubicBezTo>
                <a:cubicBezTo>
                  <a:pt x="8325" y="0"/>
                  <a:pt x="6275" y="738"/>
                  <a:pt x="6275" y="1626"/>
                </a:cubicBezTo>
                <a:cubicBezTo>
                  <a:pt x="6275" y="2538"/>
                  <a:pt x="8325" y="3276"/>
                  <a:pt x="10924" y="3276"/>
                </a:cubicBezTo>
                <a:close/>
                <a:moveTo>
                  <a:pt x="21600" y="5374"/>
                </a:moveTo>
                <a:cubicBezTo>
                  <a:pt x="21600" y="4555"/>
                  <a:pt x="19709" y="3884"/>
                  <a:pt x="17358" y="3884"/>
                </a:cubicBezTo>
                <a:lnTo>
                  <a:pt x="4242" y="3884"/>
                </a:lnTo>
                <a:cubicBezTo>
                  <a:pt x="1891" y="3884"/>
                  <a:pt x="0" y="4555"/>
                  <a:pt x="0" y="5374"/>
                </a:cubicBezTo>
                <a:lnTo>
                  <a:pt x="0" y="11393"/>
                </a:lnTo>
                <a:cubicBezTo>
                  <a:pt x="0" y="11759"/>
                  <a:pt x="848" y="12044"/>
                  <a:pt x="1838" y="12044"/>
                </a:cubicBezTo>
                <a:cubicBezTo>
                  <a:pt x="2881" y="12044"/>
                  <a:pt x="3694" y="11746"/>
                  <a:pt x="3694" y="11393"/>
                </a:cubicBezTo>
                <a:lnTo>
                  <a:pt x="3694" y="5901"/>
                </a:lnTo>
                <a:lnTo>
                  <a:pt x="4490" y="5901"/>
                </a:lnTo>
                <a:lnTo>
                  <a:pt x="4490" y="20620"/>
                </a:lnTo>
                <a:cubicBezTo>
                  <a:pt x="4490" y="21166"/>
                  <a:pt x="5745" y="21600"/>
                  <a:pt x="7282" y="21600"/>
                </a:cubicBezTo>
                <a:cubicBezTo>
                  <a:pt x="8838" y="21600"/>
                  <a:pt x="10075" y="21166"/>
                  <a:pt x="10075" y="20620"/>
                </a:cubicBezTo>
                <a:lnTo>
                  <a:pt x="10075" y="12547"/>
                </a:lnTo>
                <a:lnTo>
                  <a:pt x="11560" y="12547"/>
                </a:lnTo>
                <a:lnTo>
                  <a:pt x="11560" y="20620"/>
                </a:lnTo>
                <a:cubicBezTo>
                  <a:pt x="11560" y="21166"/>
                  <a:pt x="12833" y="21600"/>
                  <a:pt x="14371" y="21600"/>
                </a:cubicBezTo>
                <a:cubicBezTo>
                  <a:pt x="15926" y="21600"/>
                  <a:pt x="17163" y="21166"/>
                  <a:pt x="17163" y="20620"/>
                </a:cubicBezTo>
                <a:lnTo>
                  <a:pt x="17163" y="5901"/>
                </a:lnTo>
                <a:lnTo>
                  <a:pt x="17906" y="5901"/>
                </a:lnTo>
                <a:lnTo>
                  <a:pt x="17906" y="11374"/>
                </a:lnTo>
                <a:cubicBezTo>
                  <a:pt x="17906" y="11746"/>
                  <a:pt x="18754" y="12026"/>
                  <a:pt x="19744" y="12026"/>
                </a:cubicBezTo>
                <a:cubicBezTo>
                  <a:pt x="20805" y="12026"/>
                  <a:pt x="21600" y="11728"/>
                  <a:pt x="21600" y="11374"/>
                </a:cubicBezTo>
                <a:lnTo>
                  <a:pt x="21600" y="5374"/>
                </a:lnTo>
                <a:close/>
              </a:path>
            </a:pathLst>
          </a:custGeom>
          <a:solidFill>
            <a:srgbClr val="92D050"/>
          </a:solidFill>
          <a:ln w="3175">
            <a:miter lim="400000"/>
          </a:ln>
        </p:spPr>
        <p:txBody>
          <a:bodyPr lIns="41492" tIns="41492" rIns="41492" bIns="41492" anchor="ctr"/>
          <a:lstStyle/>
          <a:p>
            <a:pPr defTabSz="41492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0" name="Shape"/>
          <p:cNvSpPr/>
          <p:nvPr/>
        </p:nvSpPr>
        <p:spPr>
          <a:xfrm>
            <a:off x="6587474" y="2501014"/>
            <a:ext cx="398764" cy="1137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24" y="3276"/>
                </a:moveTo>
                <a:cubicBezTo>
                  <a:pt x="13522" y="3276"/>
                  <a:pt x="15608" y="2538"/>
                  <a:pt x="15608" y="1626"/>
                </a:cubicBezTo>
                <a:cubicBezTo>
                  <a:pt x="15608" y="720"/>
                  <a:pt x="13522" y="0"/>
                  <a:pt x="10924" y="0"/>
                </a:cubicBezTo>
                <a:cubicBezTo>
                  <a:pt x="8325" y="0"/>
                  <a:pt x="6293" y="738"/>
                  <a:pt x="6293" y="1626"/>
                </a:cubicBezTo>
                <a:cubicBezTo>
                  <a:pt x="6293" y="2538"/>
                  <a:pt x="8378" y="3276"/>
                  <a:pt x="10924" y="3276"/>
                </a:cubicBezTo>
                <a:close/>
                <a:moveTo>
                  <a:pt x="21600" y="5374"/>
                </a:moveTo>
                <a:cubicBezTo>
                  <a:pt x="21600" y="4555"/>
                  <a:pt x="19709" y="3884"/>
                  <a:pt x="17358" y="3884"/>
                </a:cubicBezTo>
                <a:lnTo>
                  <a:pt x="4242" y="3884"/>
                </a:lnTo>
                <a:cubicBezTo>
                  <a:pt x="1891" y="3884"/>
                  <a:pt x="0" y="4555"/>
                  <a:pt x="0" y="5374"/>
                </a:cubicBezTo>
                <a:lnTo>
                  <a:pt x="0" y="11393"/>
                </a:lnTo>
                <a:cubicBezTo>
                  <a:pt x="0" y="11759"/>
                  <a:pt x="848" y="12044"/>
                  <a:pt x="1838" y="12044"/>
                </a:cubicBezTo>
                <a:cubicBezTo>
                  <a:pt x="2899" y="12044"/>
                  <a:pt x="3694" y="11746"/>
                  <a:pt x="3694" y="11393"/>
                </a:cubicBezTo>
                <a:lnTo>
                  <a:pt x="3694" y="5901"/>
                </a:lnTo>
                <a:lnTo>
                  <a:pt x="4490" y="5901"/>
                </a:lnTo>
                <a:lnTo>
                  <a:pt x="4490" y="20620"/>
                </a:lnTo>
                <a:cubicBezTo>
                  <a:pt x="4490" y="21166"/>
                  <a:pt x="5745" y="21600"/>
                  <a:pt x="7282" y="21600"/>
                </a:cubicBezTo>
                <a:cubicBezTo>
                  <a:pt x="8838" y="21600"/>
                  <a:pt x="10075" y="21166"/>
                  <a:pt x="10075" y="20620"/>
                </a:cubicBezTo>
                <a:lnTo>
                  <a:pt x="10075" y="12547"/>
                </a:lnTo>
                <a:lnTo>
                  <a:pt x="11578" y="12547"/>
                </a:lnTo>
                <a:lnTo>
                  <a:pt x="11578" y="20620"/>
                </a:lnTo>
                <a:cubicBezTo>
                  <a:pt x="11578" y="21166"/>
                  <a:pt x="12833" y="21600"/>
                  <a:pt x="14371" y="21600"/>
                </a:cubicBezTo>
                <a:cubicBezTo>
                  <a:pt x="15926" y="21600"/>
                  <a:pt x="17163" y="21166"/>
                  <a:pt x="17163" y="20620"/>
                </a:cubicBezTo>
                <a:lnTo>
                  <a:pt x="17163" y="5901"/>
                </a:lnTo>
                <a:lnTo>
                  <a:pt x="17906" y="5901"/>
                </a:lnTo>
                <a:lnTo>
                  <a:pt x="17906" y="11374"/>
                </a:lnTo>
                <a:cubicBezTo>
                  <a:pt x="17906" y="11746"/>
                  <a:pt x="18754" y="12026"/>
                  <a:pt x="19762" y="12026"/>
                </a:cubicBezTo>
                <a:cubicBezTo>
                  <a:pt x="20805" y="12026"/>
                  <a:pt x="21600" y="11728"/>
                  <a:pt x="21600" y="11374"/>
                </a:cubicBezTo>
                <a:lnTo>
                  <a:pt x="21600" y="5374"/>
                </a:lnTo>
                <a:close/>
              </a:path>
            </a:pathLst>
          </a:custGeom>
          <a:solidFill>
            <a:srgbClr val="92D050"/>
          </a:solidFill>
          <a:ln w="3175">
            <a:miter lim="400000"/>
          </a:ln>
        </p:spPr>
        <p:txBody>
          <a:bodyPr lIns="41492" tIns="41492" rIns="41492" bIns="41492" anchor="ctr"/>
          <a:lstStyle/>
          <a:p>
            <a:pPr defTabSz="41492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1" name="40%"/>
          <p:cNvSpPr txBox="1"/>
          <p:nvPr/>
        </p:nvSpPr>
        <p:spPr>
          <a:xfrm>
            <a:off x="2956767" y="1875726"/>
            <a:ext cx="65" cy="4437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 defTabSz="590133">
              <a:lnSpc>
                <a:spcPct val="112000"/>
              </a:lnSpc>
              <a:defRPr sz="2800" b="1">
                <a:solidFill>
                  <a:srgbClr val="F67A83"/>
                </a:solidFill>
                <a:latin typeface="'Bebas'"/>
                <a:ea typeface="'Bebas'"/>
                <a:cs typeface="'Bebas'"/>
                <a:sym typeface="'Bebas'"/>
              </a:defRPr>
            </a:lvl1pPr>
          </a:lstStyle>
          <a:p>
            <a:endParaRPr dirty="0"/>
          </a:p>
        </p:txBody>
      </p:sp>
      <p:sp>
        <p:nvSpPr>
          <p:cNvPr id="72" name="30%"/>
          <p:cNvSpPr txBox="1"/>
          <p:nvPr/>
        </p:nvSpPr>
        <p:spPr>
          <a:xfrm>
            <a:off x="3313193" y="1875726"/>
            <a:ext cx="1488299" cy="4825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590133">
              <a:lnSpc>
                <a:spcPct val="112000"/>
              </a:lnSpc>
              <a:defRPr sz="2800" b="1">
                <a:solidFill>
                  <a:srgbClr val="355C7D"/>
                </a:solidFill>
                <a:latin typeface="'Bebas'"/>
                <a:ea typeface="'Bebas'"/>
                <a:cs typeface="'Bebas'"/>
                <a:sym typeface="'Bebas'"/>
              </a:defRPr>
            </a:lvl1pPr>
          </a:lstStyle>
          <a:p>
            <a:pPr algn="ctr"/>
            <a:r>
              <a:rPr lang="en-IE" dirty="0" smtClean="0"/>
              <a:t>8</a:t>
            </a:r>
            <a:r>
              <a:rPr dirty="0" smtClean="0"/>
              <a:t>0</a:t>
            </a:r>
            <a:r>
              <a:rPr dirty="0"/>
              <a:t>%</a:t>
            </a:r>
          </a:p>
        </p:txBody>
      </p:sp>
      <p:sp>
        <p:nvSpPr>
          <p:cNvPr id="73" name="20%"/>
          <p:cNvSpPr txBox="1"/>
          <p:nvPr/>
        </p:nvSpPr>
        <p:spPr>
          <a:xfrm>
            <a:off x="6172200" y="1875726"/>
            <a:ext cx="852113" cy="482568"/>
          </a:xfrm>
          <a:prstGeom prst="rect">
            <a:avLst/>
          </a:prstGeom>
          <a:solidFill>
            <a:schemeClr val="bg1"/>
          </a:solidFill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590133">
              <a:lnSpc>
                <a:spcPct val="112000"/>
              </a:lnSpc>
              <a:defRPr sz="2800" b="1">
                <a:solidFill>
                  <a:srgbClr val="F8AD94"/>
                </a:solidFill>
                <a:latin typeface="'Bebas'"/>
                <a:ea typeface="'Bebas'"/>
                <a:cs typeface="'Bebas'"/>
                <a:sym typeface="'Bebas'"/>
              </a:defRPr>
            </a:lvl1pPr>
          </a:lstStyle>
          <a:p>
            <a:r>
              <a:rPr dirty="0">
                <a:solidFill>
                  <a:srgbClr val="92D050"/>
                </a:solidFill>
              </a:rPr>
              <a:t>20%</a:t>
            </a:r>
          </a:p>
        </p:txBody>
      </p:sp>
      <p:sp>
        <p:nvSpPr>
          <p:cNvPr id="74" name="Lorem ipsum dolor sit amet,  consectetuer adipiscing elit."/>
          <p:cNvSpPr txBox="1"/>
          <p:nvPr/>
        </p:nvSpPr>
        <p:spPr>
          <a:xfrm>
            <a:off x="2319070" y="4584812"/>
            <a:ext cx="1207782" cy="2674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9049" tIns="19049" rIns="19049" bIns="19049" anchor="ctr">
            <a:spAutoFit/>
          </a:bodyPr>
          <a:lstStyle>
            <a:lvl1pPr algn="l" defTabSz="590133">
              <a:lnSpc>
                <a:spcPct val="93000"/>
              </a:lnSpc>
              <a:tabLst>
                <a:tab pos="927100" algn="l"/>
                <a:tab pos="1866900" algn="l"/>
              </a:tabLst>
              <a:defRPr sz="1600">
                <a:solidFill>
                  <a:srgbClr val="53585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 dirty="0"/>
          </a:p>
        </p:txBody>
      </p:sp>
      <p:sp>
        <p:nvSpPr>
          <p:cNvPr id="75" name="Lorem ipsum dolor sit amet,  consectetuer adipiscing elit."/>
          <p:cNvSpPr txBox="1"/>
          <p:nvPr/>
        </p:nvSpPr>
        <p:spPr>
          <a:xfrm>
            <a:off x="3940199" y="4507989"/>
            <a:ext cx="1339848" cy="2674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9049" tIns="19049" rIns="19049" bIns="19049" anchor="ctr">
            <a:spAutoFit/>
          </a:bodyPr>
          <a:lstStyle>
            <a:lvl1pPr algn="l" defTabSz="590133">
              <a:lnSpc>
                <a:spcPct val="93000"/>
              </a:lnSpc>
              <a:tabLst>
                <a:tab pos="927100" algn="l"/>
                <a:tab pos="1866900" algn="l"/>
              </a:tabLst>
              <a:defRPr sz="1600">
                <a:solidFill>
                  <a:srgbClr val="53585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 dirty="0"/>
          </a:p>
        </p:txBody>
      </p:sp>
      <p:sp>
        <p:nvSpPr>
          <p:cNvPr id="76" name="Lorem ipsum dolor sit amet,  consectetuer adipiscing elit."/>
          <p:cNvSpPr txBox="1"/>
          <p:nvPr/>
        </p:nvSpPr>
        <p:spPr>
          <a:xfrm>
            <a:off x="5684465" y="4507989"/>
            <a:ext cx="1339848" cy="2674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9049" tIns="19049" rIns="19049" bIns="19049" anchor="ctr">
            <a:spAutoFit/>
          </a:bodyPr>
          <a:lstStyle>
            <a:lvl1pPr algn="l" defTabSz="590133">
              <a:lnSpc>
                <a:spcPct val="93000"/>
              </a:lnSpc>
              <a:tabLst>
                <a:tab pos="927100" algn="l"/>
                <a:tab pos="1866900" algn="l"/>
              </a:tabLst>
              <a:defRPr sz="1600">
                <a:solidFill>
                  <a:srgbClr val="53585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 dirty="0"/>
          </a:p>
        </p:txBody>
      </p:sp>
      <p:sp>
        <p:nvSpPr>
          <p:cNvPr id="77" name="PERCENTAGES DIAGRAM"/>
          <p:cNvSpPr txBox="1"/>
          <p:nvPr/>
        </p:nvSpPr>
        <p:spPr>
          <a:xfrm>
            <a:off x="752434" y="91613"/>
            <a:ext cx="7566635" cy="90024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9049" tIns="19049" rIns="19049" bIns="19049" anchor="ctr">
            <a:spAutoFit/>
          </a:bodyPr>
          <a:lstStyle>
            <a:lvl1pPr>
              <a:defRPr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 lang="en-IE" sz="2800" dirty="0" smtClean="0"/>
          </a:p>
          <a:p>
            <a:r>
              <a:rPr lang="en-IE" sz="2800" dirty="0" smtClean="0"/>
              <a:t>Rehabilitation 2030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85422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en-IE" sz="2400" dirty="0" smtClean="0">
                <a:solidFill>
                  <a:srgbClr val="002060"/>
                </a:solidFill>
              </a:rPr>
              <a:t>Aim: To build education and research capacity in physiotherapy</a:t>
            </a:r>
            <a:endParaRPr lang="en-IE" sz="2400" dirty="0">
              <a:solidFill>
                <a:srgbClr val="002060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0" y="685800"/>
            <a:ext cx="3438525" cy="5334000"/>
          </a:xfrm>
        </p:spPr>
        <p:txBody>
          <a:bodyPr>
            <a:normAutofit fontScale="70000" lnSpcReduction="20000"/>
          </a:bodyPr>
          <a:lstStyle/>
          <a:p>
            <a:endParaRPr lang="en-IE" dirty="0" smtClean="0">
              <a:solidFill>
                <a:srgbClr val="002060"/>
              </a:solidFill>
            </a:endParaRPr>
          </a:p>
          <a:p>
            <a:endParaRPr lang="en-IE" dirty="0">
              <a:solidFill>
                <a:srgbClr val="002060"/>
              </a:solidFill>
            </a:endParaRPr>
          </a:p>
          <a:p>
            <a:r>
              <a:rPr lang="en-IE" dirty="0" smtClean="0">
                <a:solidFill>
                  <a:srgbClr val="002060"/>
                </a:solidFill>
              </a:rPr>
              <a:t>Reciprocal  </a:t>
            </a:r>
            <a:r>
              <a:rPr lang="en-IE" dirty="0" smtClean="0">
                <a:solidFill>
                  <a:srgbClr val="002060"/>
                </a:solidFill>
              </a:rPr>
              <a:t>visit</a:t>
            </a:r>
          </a:p>
          <a:p>
            <a:endParaRPr lang="en-IE" dirty="0" smtClean="0">
              <a:solidFill>
                <a:srgbClr val="002060"/>
              </a:solidFill>
            </a:endParaRPr>
          </a:p>
          <a:p>
            <a:r>
              <a:rPr lang="en-IE" dirty="0" smtClean="0">
                <a:solidFill>
                  <a:srgbClr val="002060"/>
                </a:solidFill>
              </a:rPr>
              <a:t>Met with different university colleagues</a:t>
            </a:r>
          </a:p>
          <a:p>
            <a:endParaRPr lang="en-IE" dirty="0" smtClean="0">
              <a:solidFill>
                <a:srgbClr val="002060"/>
              </a:solidFill>
            </a:endParaRPr>
          </a:p>
          <a:p>
            <a:r>
              <a:rPr lang="en-IE" dirty="0" smtClean="0">
                <a:solidFill>
                  <a:srgbClr val="002060"/>
                </a:solidFill>
              </a:rPr>
              <a:t>Visited local hospitals,</a:t>
            </a:r>
          </a:p>
          <a:p>
            <a:pPr marL="0" indent="0">
              <a:buNone/>
            </a:pPr>
            <a:r>
              <a:rPr lang="en-IE" dirty="0">
                <a:solidFill>
                  <a:srgbClr val="002060"/>
                </a:solidFill>
              </a:rPr>
              <a:t> </a:t>
            </a:r>
            <a:r>
              <a:rPr lang="en-IE" dirty="0" smtClean="0">
                <a:solidFill>
                  <a:srgbClr val="002060"/>
                </a:solidFill>
              </a:rPr>
              <a:t>rehabilitation providers</a:t>
            </a:r>
          </a:p>
          <a:p>
            <a:pPr marL="0" indent="0">
              <a:buNone/>
            </a:pPr>
            <a:endParaRPr lang="en-IE" dirty="0" smtClean="0">
              <a:solidFill>
                <a:srgbClr val="002060"/>
              </a:solidFill>
            </a:endParaRPr>
          </a:p>
          <a:p>
            <a:r>
              <a:rPr lang="en-IE" dirty="0" smtClean="0">
                <a:solidFill>
                  <a:srgbClr val="002060"/>
                </a:solidFill>
              </a:rPr>
              <a:t>Workshops to determine priorities </a:t>
            </a:r>
          </a:p>
          <a:p>
            <a:endParaRPr lang="en-IE" dirty="0" smtClean="0">
              <a:solidFill>
                <a:srgbClr val="002060"/>
              </a:solidFill>
            </a:endParaRPr>
          </a:p>
          <a:p>
            <a:r>
              <a:rPr lang="en-IE" dirty="0" smtClean="0">
                <a:solidFill>
                  <a:srgbClr val="002060"/>
                </a:solidFill>
              </a:rPr>
              <a:t>‘Appreciative inquiry’ methodology, </a:t>
            </a:r>
          </a:p>
          <a:p>
            <a:pPr marL="0" indent="0" algn="r">
              <a:buNone/>
            </a:pPr>
            <a:r>
              <a:rPr lang="en-IE" sz="1500" dirty="0" smtClean="0">
                <a:solidFill>
                  <a:srgbClr val="002060"/>
                </a:solidFill>
              </a:rPr>
              <a:t>(</a:t>
            </a:r>
            <a:r>
              <a:rPr lang="en-IE" sz="1500" dirty="0" err="1" smtClean="0">
                <a:solidFill>
                  <a:srgbClr val="002060"/>
                </a:solidFill>
              </a:rPr>
              <a:t>Sandars</a:t>
            </a:r>
            <a:r>
              <a:rPr lang="en-IE" sz="1500" dirty="0" smtClean="0">
                <a:solidFill>
                  <a:srgbClr val="002060"/>
                </a:solidFill>
              </a:rPr>
              <a:t> and Murdoch Eaton, 2016)</a:t>
            </a:r>
          </a:p>
          <a:p>
            <a:pPr marL="0" indent="0">
              <a:buNone/>
            </a:pPr>
            <a:endParaRPr lang="en-IE" dirty="0" smtClean="0">
              <a:solidFill>
                <a:srgbClr val="002060"/>
              </a:solidFill>
            </a:endParaRPr>
          </a:p>
          <a:p>
            <a:endParaRPr lang="en-IE" dirty="0">
              <a:solidFill>
                <a:srgbClr val="002060"/>
              </a:solidFill>
            </a:endParaRPr>
          </a:p>
        </p:txBody>
      </p:sp>
      <p:pic>
        <p:nvPicPr>
          <p:cNvPr id="13" name="Picture 3" descr="C:\Users\Cliona\Pictures\IMG-20160710-WA00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155" y="929121"/>
            <a:ext cx="21431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498" y="1143000"/>
            <a:ext cx="3518502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581400"/>
            <a:ext cx="4114604" cy="231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16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25963"/>
          </a:xfrm>
        </p:spPr>
        <p:txBody>
          <a:bodyPr>
            <a:normAutofit lnSpcReduction="10000"/>
          </a:bodyPr>
          <a:lstStyle/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r>
              <a:rPr lang="en-IE" dirty="0" smtClean="0">
                <a:solidFill>
                  <a:srgbClr val="002060"/>
                </a:solidFill>
              </a:rPr>
              <a:t>3 priorities</a:t>
            </a:r>
            <a:endParaRPr lang="en-IE" dirty="0">
              <a:solidFill>
                <a:srgbClr val="002060"/>
              </a:solidFill>
            </a:endParaRPr>
          </a:p>
          <a:p>
            <a:endParaRPr lang="en-IE" dirty="0" smtClean="0"/>
          </a:p>
          <a:p>
            <a:endParaRPr lang="en-I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r>
              <a:rPr lang="en-IE" dirty="0" smtClean="0">
                <a:solidFill>
                  <a:srgbClr val="002060"/>
                </a:solidFill>
              </a:rPr>
              <a:t>Develop joint e-learning opportunities</a:t>
            </a:r>
          </a:p>
          <a:p>
            <a:r>
              <a:rPr lang="en-IE" dirty="0" smtClean="0">
                <a:solidFill>
                  <a:srgbClr val="002060"/>
                </a:solidFill>
              </a:rPr>
              <a:t>Explore post-graduate study opportunities</a:t>
            </a:r>
          </a:p>
          <a:p>
            <a:r>
              <a:rPr lang="en-IE" dirty="0" smtClean="0">
                <a:solidFill>
                  <a:srgbClr val="002060"/>
                </a:solidFill>
              </a:rPr>
              <a:t>Develop joint clinical placements</a:t>
            </a:r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35" y="166254"/>
            <a:ext cx="697576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Cliona\Pictures\UCD-Dubl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5" y="51816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Cliona\Pictures\MUST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334" y="5257800"/>
            <a:ext cx="1441450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32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Joint clinical placement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4098" name="Picture 2" descr="C:\Users\Cliona\Pictures\IMG_13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895600"/>
            <a:ext cx="52578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Cliona\Pictures\UCDVO%20Log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00200"/>
            <a:ext cx="5257800" cy="78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34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3200" dirty="0" smtClean="0">
                <a:solidFill>
                  <a:srgbClr val="002060"/>
                </a:solidFill>
              </a:rPr>
              <a:t>Joint e-learning initiative: </a:t>
            </a:r>
            <a:br>
              <a:rPr lang="en-IE" sz="3200" dirty="0" smtClean="0">
                <a:solidFill>
                  <a:srgbClr val="002060"/>
                </a:solidFill>
              </a:rPr>
            </a:br>
            <a:r>
              <a:rPr lang="en-IE" sz="3200" dirty="0" smtClean="0">
                <a:solidFill>
                  <a:srgbClr val="002060"/>
                </a:solidFill>
              </a:rPr>
              <a:t>UCD Pilot using Wiki Spaces Classroom</a:t>
            </a:r>
            <a:endParaRPr lang="en-IE" sz="3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04799" y="1600199"/>
            <a:ext cx="8716567" cy="5243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720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3011153" cy="7315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758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3011153" cy="7315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376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C000"/>
                </a:solidFill>
              </a:rPr>
              <a:t>Positives</a:t>
            </a:r>
            <a:endParaRPr lang="en-IE" dirty="0">
              <a:solidFill>
                <a:srgbClr val="FFC00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 smtClean="0">
                <a:solidFill>
                  <a:srgbClr val="002060"/>
                </a:solidFill>
              </a:rPr>
              <a:t>Strong partnership based on mutual understanding and respect</a:t>
            </a:r>
          </a:p>
          <a:p>
            <a:r>
              <a:rPr lang="en-IE" dirty="0" smtClean="0">
                <a:solidFill>
                  <a:srgbClr val="002060"/>
                </a:solidFill>
              </a:rPr>
              <a:t>Regular communication</a:t>
            </a:r>
          </a:p>
          <a:p>
            <a:r>
              <a:rPr lang="en-IE" dirty="0" smtClean="0">
                <a:solidFill>
                  <a:srgbClr val="002060"/>
                </a:solidFill>
              </a:rPr>
              <a:t>Enhances student experience</a:t>
            </a:r>
          </a:p>
          <a:p>
            <a:r>
              <a:rPr lang="en-IE" dirty="0" smtClean="0">
                <a:solidFill>
                  <a:srgbClr val="002060"/>
                </a:solidFill>
              </a:rPr>
              <a:t>Opportunities for collaborative learning</a:t>
            </a:r>
          </a:p>
          <a:p>
            <a:r>
              <a:rPr lang="en-IE" dirty="0" smtClean="0">
                <a:solidFill>
                  <a:srgbClr val="002060"/>
                </a:solidFill>
              </a:rPr>
              <a:t>Shared information between faculty members</a:t>
            </a:r>
          </a:p>
          <a:p>
            <a:r>
              <a:rPr lang="en-IE" dirty="0" smtClean="0">
                <a:solidFill>
                  <a:srgbClr val="002060"/>
                </a:solidFill>
              </a:rPr>
              <a:t>Informal institutional commitment</a:t>
            </a:r>
            <a:endParaRPr lang="en-IE" dirty="0">
              <a:solidFill>
                <a:srgbClr val="002060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C000"/>
                </a:solidFill>
              </a:rPr>
              <a:t>Challenges</a:t>
            </a:r>
            <a:endParaRPr lang="en-IE" dirty="0">
              <a:solidFill>
                <a:srgbClr val="FFC000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002060"/>
                </a:solidFill>
              </a:rPr>
              <a:t>Funding opportunities for post graduate scholarship</a:t>
            </a:r>
          </a:p>
          <a:p>
            <a:r>
              <a:rPr lang="en-IE" dirty="0" smtClean="0">
                <a:solidFill>
                  <a:srgbClr val="002060"/>
                </a:solidFill>
              </a:rPr>
              <a:t>Connectivity</a:t>
            </a:r>
          </a:p>
          <a:p>
            <a:r>
              <a:rPr lang="en-IE" dirty="0" smtClean="0">
                <a:solidFill>
                  <a:srgbClr val="002060"/>
                </a:solidFill>
              </a:rPr>
              <a:t>Time!</a:t>
            </a:r>
          </a:p>
          <a:p>
            <a:endParaRPr lang="en-IE" dirty="0" smtClean="0"/>
          </a:p>
          <a:p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3" name="Picture 2" descr="C:\Users\Cliona\Pictures\UCD-Dubl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1"/>
            <a:ext cx="1828801" cy="182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Cliona\Pictures\Esther-Irela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1274"/>
            <a:ext cx="2037292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Cliona\Pictures\MUST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34950"/>
            <a:ext cx="1441450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48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5" name="Rectangle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9D9"/>
          </a:solidFill>
          <a:ln w="12700">
            <a:miter lim="400000"/>
            <a:tailEnd type="triangle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106" name="Rectangle"/>
          <p:cNvSpPr/>
          <p:nvPr/>
        </p:nvSpPr>
        <p:spPr>
          <a:xfrm>
            <a:off x="-82155" y="8674"/>
            <a:ext cx="9144000" cy="6858000"/>
          </a:xfrm>
          <a:prstGeom prst="rect">
            <a:avLst/>
          </a:prstGeom>
          <a:solidFill>
            <a:srgbClr val="062451">
              <a:alpha val="66000"/>
            </a:srgbClr>
          </a:solidFill>
          <a:ln w="12700">
            <a:miter lim="400000"/>
            <a:tailEnd type="triangle"/>
          </a:ln>
        </p:spPr>
        <p:txBody>
          <a:bodyPr lIns="45719" rIns="45719" anchor="ctr"/>
          <a:lstStyle/>
          <a:p>
            <a:pPr algn="ctr">
              <a:defRPr sz="32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/>
          </a:p>
        </p:txBody>
      </p:sp>
      <p:sp>
        <p:nvSpPr>
          <p:cNvPr id="12115" name="THANK YOU…"/>
          <p:cNvSpPr txBox="1"/>
          <p:nvPr/>
        </p:nvSpPr>
        <p:spPr>
          <a:xfrm>
            <a:off x="972289" y="3250605"/>
            <a:ext cx="7221802" cy="1144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140000"/>
              </a:lnSpc>
              <a:defRPr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t>THANK YOU</a:t>
            </a:r>
            <a:endParaRPr sz="700"/>
          </a:p>
          <a:p>
            <a:pPr algn="ctr"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t>QUESTIONS?</a:t>
            </a:r>
          </a:p>
        </p:txBody>
      </p:sp>
      <p:pic>
        <p:nvPicPr>
          <p:cNvPr id="13" name="Picture 2" descr="C:\Users\Cliona\Pictures\UCD-Dubl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1"/>
            <a:ext cx="1828801" cy="182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Cliona\Pictures\Esther-Irela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564" y="117186"/>
            <a:ext cx="2037292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Cliona\Pictures\MUST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34950"/>
            <a:ext cx="1441450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69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sh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189</Words>
  <Application>Microsoft Office PowerPoint</Application>
  <PresentationFormat>On-screen Show (4:3)</PresentationFormat>
  <Paragraphs>64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Aim: To build education and research capacity in physiotherapy</vt:lpstr>
      <vt:lpstr>PowerPoint Presentation</vt:lpstr>
      <vt:lpstr>Joint clinical placement</vt:lpstr>
      <vt:lpstr>Joint e-learning initiative:  UCD Pilot using Wiki Spaces Classroom</vt:lpstr>
      <vt:lpstr>PowerPoint Presentation</vt:lpstr>
      <vt:lpstr>PowerPoint Presentation</vt:lpstr>
      <vt:lpstr>PowerPoint Presentation</vt:lpstr>
      <vt:lpstr>PowerPoint Presentation</vt:lpstr>
    </vt:vector>
  </TitlesOfParts>
  <Company>UCD Staff ONLY!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Cliona</dc:creator>
  <cp:lastModifiedBy>Cliona</cp:lastModifiedBy>
  <cp:revision>12</cp:revision>
  <dcterms:created xsi:type="dcterms:W3CDTF">2017-11-13T14:50:47Z</dcterms:created>
  <dcterms:modified xsi:type="dcterms:W3CDTF">2017-11-14T07:32:24Z</dcterms:modified>
</cp:coreProperties>
</file>