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8" r:id="rId2"/>
    <p:sldId id="324" r:id="rId3"/>
    <p:sldId id="326" r:id="rId4"/>
    <p:sldId id="310" r:id="rId5"/>
    <p:sldId id="309" r:id="rId6"/>
    <p:sldId id="311" r:id="rId7"/>
    <p:sldId id="313" r:id="rId8"/>
    <p:sldId id="323" r:id="rId9"/>
    <p:sldId id="327" r:id="rId10"/>
    <p:sldId id="314" r:id="rId11"/>
    <p:sldId id="315" r:id="rId12"/>
    <p:sldId id="316" r:id="rId13"/>
    <p:sldId id="317" r:id="rId14"/>
    <p:sldId id="318" r:id="rId15"/>
    <p:sldId id="321" r:id="rId16"/>
    <p:sldId id="322" r:id="rId17"/>
    <p:sldId id="278" r:id="rId18"/>
    <p:sldId id="275" r:id="rId19"/>
    <p:sldId id="307" r:id="rId20"/>
    <p:sldId id="301" r:id="rId21"/>
    <p:sldId id="290" r:id="rId22"/>
    <p:sldId id="306" r:id="rId23"/>
    <p:sldId id="274" r:id="rId24"/>
  </p:sldIdLst>
  <p:sldSz cx="9144000" cy="6858000" type="screen4x3"/>
  <p:notesSz cx="6858000" cy="9144000"/>
  <p:custDataLst>
    <p:tags r:id="rId27"/>
  </p:custDataLst>
  <p:defaultTextStyle>
    <a:defPPr>
      <a:defRPr lang="en-I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11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0" autoAdjust="0"/>
    <p:restoredTop sz="94665"/>
  </p:normalViewPr>
  <p:slideViewPr>
    <p:cSldViewPr snapToGrid="0" snapToObjects="1">
      <p:cViewPr>
        <p:scale>
          <a:sx n="80" d="100"/>
          <a:sy n="80" d="100"/>
        </p:scale>
        <p:origin x="2568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tags" Target="tags/tag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E8EDF6A-BC41-4BB8-B6E4-3C5DAF6E96F1}" type="datetime1">
              <a:rPr lang="en-IE" altLang="en-US"/>
              <a:pPr/>
              <a:t>14/11/2017</a:t>
            </a:fld>
            <a:endParaRPr lang="en-I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51B7D45-9D65-4FDE-961E-0D734B733004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675450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5B53F-2E4E-B44E-97FA-0AA7E62C51CF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5B322-322E-CA4D-A752-72E71523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0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479185-9434-4F5A-AFC3-534A98ABA11F}" type="slidenum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433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820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59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59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IE" sz="1200" dirty="0" smtClean="0"/>
              <a:t>These</a:t>
            </a:r>
            <a:r>
              <a:rPr lang="en-IE" sz="1200" baseline="0" dirty="0" smtClean="0"/>
              <a:t> are the n</a:t>
            </a:r>
            <a:r>
              <a:rPr lang="en-IE" sz="1200" dirty="0" smtClean="0"/>
              <a:t>umbers sitting Clinical and Viva exams.  </a:t>
            </a:r>
          </a:p>
          <a:p>
            <a:pPr algn="l">
              <a:buNone/>
            </a:pPr>
            <a:r>
              <a:rPr lang="en-IE" sz="1200" dirty="0" smtClean="0"/>
              <a:t>To sit, candidates must have already passed the written exams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28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dirty="0" smtClean="0"/>
              <a:t>The “Paris Declaration on Aid Effectiveness” is a set of best practise principles in international</a:t>
            </a:r>
            <a:r>
              <a:rPr lang="en-IE" sz="1200" baseline="0" dirty="0" smtClean="0"/>
              <a:t> aid.  This page is a lighly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5B322-322E-CA4D-A752-72E71523159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59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CSI PowerPoint Title Slide_Images 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Placeholder 1"/>
          <p:cNvSpPr txBox="1">
            <a:spLocks/>
          </p:cNvSpPr>
          <p:nvPr userDrawn="1"/>
        </p:nvSpPr>
        <p:spPr bwMode="auto">
          <a:xfrm>
            <a:off x="3313113" y="981075"/>
            <a:ext cx="5200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E11923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E11923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IE" altLang="en-US" sz="2800" cap="all" baseline="0" dirty="0" smtClean="0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 bwMode="auto">
          <a:xfrm>
            <a:off x="3308350" y="1911350"/>
            <a:ext cx="52006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smtClean="0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681538" y="165100"/>
            <a:ext cx="4197350" cy="2301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IE" altLang="en-US" sz="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RCSI</a:t>
            </a:r>
            <a:r>
              <a:rPr lang="en-IE" alt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Royal College of Surgeons in Ireland  </a:t>
            </a:r>
            <a:r>
              <a:rPr lang="en-IE" altLang="en-US" sz="900" i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Coláiste Ríoga na Máinleá in Éirinn</a:t>
            </a:r>
          </a:p>
        </p:txBody>
      </p:sp>
    </p:spTree>
    <p:extLst>
      <p:ext uri="{BB962C8B-B14F-4D97-AF65-F5344CB8AC3E}">
        <p14:creationId xmlns:p14="http://schemas.microsoft.com/office/powerpoint/2010/main" val="227284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01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3485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7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902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5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1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661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90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5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76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146050" y="6210300"/>
            <a:ext cx="457200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850599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6868 RCSI PowerPoint_Follow on_1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IE" alt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E" altLang="en-US" dirty="0" smtClean="0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E11923"/>
          </a:solidFill>
          <a:latin typeface="Arial"/>
          <a:ea typeface="ＭＳ Ｐゴシック" pitchFamily="34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E11923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E11923"/>
        </a:buClr>
        <a:buFont typeface="Arial" pitchFamily="34" charset="0"/>
        <a:buChar char="•"/>
        <a:defRPr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20" Type="http://schemas.openxmlformats.org/officeDocument/2006/relationships/image" Target="../media/image3.jpe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Relationship Id="rId3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Relationship Id="rId3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34.png"/><Relationship Id="rId5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.jpeg"/><Relationship Id="rId5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SECSA Logo Large - no border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86" y="5943913"/>
            <a:ext cx="818307" cy="720000"/>
          </a:xfrm>
        </p:spPr>
      </p:pic>
      <p:sp>
        <p:nvSpPr>
          <p:cNvPr id="14" name="TextBox 13"/>
          <p:cNvSpPr txBox="1"/>
          <p:nvPr/>
        </p:nvSpPr>
        <p:spPr>
          <a:xfrm>
            <a:off x="-73025" y="-160679"/>
            <a:ext cx="8867775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endParaRPr lang="en-IE" sz="26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25000"/>
              </a:lnSpc>
            </a:pPr>
            <a:r>
              <a:rPr lang="en-IE" sz="2600" b="1" dirty="0" smtClean="0">
                <a:solidFill>
                  <a:srgbClr val="E11923"/>
                </a:solidFill>
              </a:rPr>
              <a:t>The RCSI / COSECSA Collaboration Programme</a:t>
            </a:r>
          </a:p>
          <a:p>
            <a:pPr algn="ctr">
              <a:lnSpc>
                <a:spcPct val="125000"/>
              </a:lnSpc>
            </a:pPr>
            <a:r>
              <a:rPr lang="en-IE" sz="2600" b="1" dirty="0" err="1" smtClean="0">
                <a:solidFill>
                  <a:srgbClr val="E11923"/>
                </a:solidFill>
              </a:rPr>
              <a:t>Miliard</a:t>
            </a:r>
            <a:r>
              <a:rPr lang="en-IE" sz="2600" b="1" dirty="0" smtClean="0">
                <a:solidFill>
                  <a:srgbClr val="E11923"/>
                </a:solidFill>
              </a:rPr>
              <a:t> </a:t>
            </a:r>
            <a:r>
              <a:rPr lang="en-IE" sz="2600" b="1" dirty="0" err="1" smtClean="0">
                <a:solidFill>
                  <a:srgbClr val="E11923"/>
                </a:solidFill>
              </a:rPr>
              <a:t>Derbew</a:t>
            </a:r>
            <a:r>
              <a:rPr lang="en-IE" sz="2600" b="1" dirty="0" smtClean="0">
                <a:solidFill>
                  <a:srgbClr val="E11923"/>
                </a:solidFill>
              </a:rPr>
              <a:t>  </a:t>
            </a:r>
            <a:r>
              <a:rPr lang="en-IE" sz="2000" b="1" dirty="0" smtClean="0">
                <a:solidFill>
                  <a:srgbClr val="E11923"/>
                </a:solidFill>
              </a:rPr>
              <a:t>COSECSA President </a:t>
            </a:r>
            <a:endParaRPr lang="ga-IE" sz="2000" dirty="0" smtClean="0">
              <a:solidFill>
                <a:srgbClr val="E11923"/>
              </a:solidFill>
            </a:endParaRPr>
          </a:p>
        </p:txBody>
      </p:sp>
      <p:pic>
        <p:nvPicPr>
          <p:cNvPr id="15" name="Picture 1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  <p:pic>
        <p:nvPicPr>
          <p:cNvPr id="7" name="Content Placeholder 3" descr="Screen Shot 2016-11-04 at 11.24.5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53" b="9554"/>
          <a:stretch>
            <a:fillRect/>
          </a:stretch>
        </p:blipFill>
        <p:spPr bwMode="auto">
          <a:xfrm>
            <a:off x="1800337" y="1757355"/>
            <a:ext cx="5543327" cy="402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94750" y="43497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897858"/>
          </a:xfrm>
        </p:spPr>
        <p:txBody>
          <a:bodyPr/>
          <a:lstStyle/>
          <a:p>
            <a:pPr algn="ctr"/>
            <a:r>
              <a:rPr lang="en-GB" b="1" dirty="0" smtClean="0">
                <a:latin typeface="+mn-lt"/>
              </a:rPr>
              <a:t>College of Surgeons of East Central and Sothern Africa (COSECSA) Mission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3725" y="2549129"/>
            <a:ext cx="5721350" cy="2819400"/>
          </a:xfrm>
        </p:spPr>
        <p:txBody>
          <a:bodyPr/>
          <a:lstStyle/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600" dirty="0" smtClean="0"/>
              <a:t>To promote access to and excellence in Surgical Care, Training and Research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5" name="Picture 5" descr="COSESCA logo b&amp;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38019" y="3429000"/>
            <a:ext cx="3238500" cy="3238500"/>
          </a:xfrm>
          <a:noFill/>
          <a:ln/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79925882-279D-44C5-AE40-9749815568C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4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College of Surgeons of East, Central and Southern Africa (COSECSA)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3075"/>
            <a:ext cx="3463925" cy="4383088"/>
          </a:xfrm>
        </p:spPr>
        <p:txBody>
          <a:bodyPr/>
          <a:lstStyle/>
          <a:p>
            <a:pPr marL="0" lvl="1" algn="just" eaLnBrk="0" hangingPunct="0">
              <a:buNone/>
              <a:defRPr/>
            </a:pPr>
            <a:r>
              <a:rPr lang="en-IE" dirty="0" smtClean="0">
                <a:ea typeface="ヒラギノ角ゴ Pro W3" pitchFamily="28" charset="-128"/>
              </a:rPr>
              <a:t>Surgcial training - seven  specialities and sub-specialties</a:t>
            </a:r>
          </a:p>
          <a:p>
            <a:pPr marL="0" lvl="1" algn="just" eaLnBrk="0" hangingPunct="0">
              <a:buNone/>
              <a:defRPr/>
            </a:pPr>
            <a:endParaRPr lang="en-IE" dirty="0" smtClean="0">
              <a:ea typeface="ヒラギノ角ゴ Pro W3" pitchFamily="28" charset="-128"/>
            </a:endParaRPr>
          </a:p>
          <a:p>
            <a:pPr marL="0" lvl="1" algn="just" eaLnBrk="0" hangingPunct="0">
              <a:buNone/>
              <a:defRPr/>
            </a:pPr>
            <a:r>
              <a:rPr lang="en-IE" dirty="0">
                <a:ea typeface="ヒラギノ角ゴ Pro W3" pitchFamily="28" charset="-128"/>
              </a:rPr>
              <a:t>Over 400 surgical trainees in 62 training locations. </a:t>
            </a:r>
          </a:p>
          <a:p>
            <a:pPr marL="0" lvl="1" algn="just" eaLnBrk="0" hangingPunct="0">
              <a:buNone/>
              <a:defRPr/>
            </a:pPr>
            <a:endParaRPr lang="en-IE" dirty="0" smtClean="0">
              <a:ea typeface="ヒラギノ角ゴ Pro W3" pitchFamily="28" charset="-128"/>
            </a:endParaRPr>
          </a:p>
          <a:p>
            <a:pPr marL="0" lvl="1" algn="just" eaLnBrk="0" hangingPunct="0">
              <a:buNone/>
              <a:defRPr/>
            </a:pPr>
            <a:r>
              <a:rPr lang="en-IE" dirty="0" smtClean="0">
                <a:ea typeface="ヒラギノ角ゴ Pro W3" pitchFamily="28" charset="-128"/>
              </a:rPr>
              <a:t>Since 2004, almost 300 specialist surgeons have graduated.</a:t>
            </a:r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avrilhutch\AppData\Local\Microsoft\Windows\Temporary Internet Files\Content.Outlook\7X88RM9S\ma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2" b="23373"/>
          <a:stretch>
            <a:fillRect/>
          </a:stretch>
        </p:blipFill>
        <p:spPr bwMode="auto">
          <a:xfrm>
            <a:off x="4048125" y="1284601"/>
            <a:ext cx="4791075" cy="455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0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772400" cy="729916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General Concept: Partnership </a:t>
            </a: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b="1" dirty="0">
                <a:latin typeface="+mn-lt"/>
              </a:rPr>
              <a:t/>
            </a:r>
            <a:br>
              <a:rPr lang="en-US" b="1" dirty="0">
                <a:latin typeface="+mn-lt"/>
              </a:rPr>
            </a:br>
            <a:endParaRPr lang="en-US" b="1" dirty="0" smtClean="0"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371600"/>
            <a:ext cx="7772400" cy="4648200"/>
          </a:xfrm>
        </p:spPr>
        <p:txBody>
          <a:bodyPr>
            <a:normAutofit/>
          </a:bodyPr>
          <a:lstStyle/>
          <a:p>
            <a:pPr marL="0" indent="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smtClean="0"/>
              <a:t>To enhance vision and mission’s of the institutions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2800" dirty="0"/>
              <a:t>I</a:t>
            </a:r>
            <a:r>
              <a:rPr lang="en-US" sz="2800" dirty="0" smtClean="0"/>
              <a:t>ncrease surgical workforce capacity 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2800" dirty="0"/>
              <a:t>I</a:t>
            </a:r>
            <a:r>
              <a:rPr lang="en-US" sz="2800" dirty="0" smtClean="0"/>
              <a:t>mprove quality of surgical service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2800" dirty="0" smtClean="0"/>
              <a:t>Exchange programs/Educational materials  for fellows and faculty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Distance and innovative learning programs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Joint research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84B79C8C-70BD-404F-9913-0CC9FA4AE36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Content Placeholder 10" descr="ls01278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3" r="15143"/>
          <a:stretch>
            <a:fillRect/>
          </a:stretch>
        </p:blipFill>
        <p:spPr>
          <a:xfrm>
            <a:off x="7467600" y="190500"/>
            <a:ext cx="1610659" cy="1676400"/>
          </a:xfrm>
          <a:prstGeom prst="rect">
            <a:avLst/>
          </a:prstGeom>
        </p:spPr>
      </p:pic>
      <p:pic>
        <p:nvPicPr>
          <p:cNvPr id="7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59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+mn-lt"/>
              </a:rPr>
              <a:t>Academic Partnerships</a:t>
            </a:r>
            <a:br>
              <a:rPr lang="en-US" dirty="0" smtClean="0">
                <a:solidFill>
                  <a:schemeClr val="tx1"/>
                </a:solidFill>
                <a:latin typeface="+mn-lt"/>
              </a:rPr>
            </a:br>
            <a:r>
              <a:rPr lang="en-US" dirty="0" smtClean="0">
                <a:solidFill>
                  <a:schemeClr val="tx1"/>
                </a:solidFill>
                <a:latin typeface="+mn-lt"/>
              </a:rPr>
              <a:t>for Medical and Surgical Education</a:t>
            </a:r>
          </a:p>
        </p:txBody>
      </p:sp>
      <p:sp>
        <p:nvSpPr>
          <p:cNvPr id="9219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pic>
        <p:nvPicPr>
          <p:cNvPr id="4098" name="Picture 2" descr="http://wfps.k12.mt.us/teachers/carmichaelg/new_p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" y="1600200"/>
            <a:ext cx="5799221" cy="4708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84B79C8C-70BD-404F-9913-0CC9FA4AE36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Content Placeholder 3" descr="COSECSA Logo Large - no border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88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n-lt"/>
              </a:rPr>
              <a:t>Advantages and Disadvantages of Partnership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87116"/>
            <a:ext cx="8229600" cy="4700337"/>
          </a:xfrm>
        </p:spPr>
        <p:txBody>
          <a:bodyPr/>
          <a:lstStyle/>
          <a:p>
            <a:r>
              <a:rPr lang="en-CA" sz="2800" dirty="0" smtClean="0"/>
              <a:t>Potential benefits for hosts</a:t>
            </a:r>
            <a:endParaRPr lang="en-US" sz="2800" dirty="0" smtClean="0"/>
          </a:p>
          <a:p>
            <a:pPr lvl="1"/>
            <a:r>
              <a:rPr lang="en-CA" sz="2800" dirty="0" smtClean="0"/>
              <a:t>Increase workforce/institutional  capacity</a:t>
            </a:r>
            <a:endParaRPr lang="en-US" sz="2800" dirty="0" smtClean="0"/>
          </a:p>
          <a:p>
            <a:pPr lvl="1"/>
            <a:r>
              <a:rPr lang="en-CA" sz="2800" dirty="0" smtClean="0"/>
              <a:t>Access to resources - electronic libraries, (Ptolemy)</a:t>
            </a:r>
            <a:endParaRPr lang="en-US" sz="2800" dirty="0" smtClean="0"/>
          </a:p>
          <a:p>
            <a:r>
              <a:rPr lang="en-CA" sz="2800" dirty="0" smtClean="0"/>
              <a:t>Potential benefits for visitors</a:t>
            </a:r>
            <a:endParaRPr lang="en-US" sz="2800" dirty="0" smtClean="0"/>
          </a:p>
          <a:p>
            <a:pPr lvl="1"/>
            <a:r>
              <a:rPr lang="en-CA" sz="2800" dirty="0" smtClean="0"/>
              <a:t>Career advancement, publications</a:t>
            </a:r>
            <a:endParaRPr lang="en-US" sz="2800" dirty="0" smtClean="0"/>
          </a:p>
          <a:p>
            <a:pPr lvl="1"/>
            <a:r>
              <a:rPr lang="en-CA" sz="2800" dirty="0" smtClean="0"/>
              <a:t>Professional intrigue</a:t>
            </a:r>
            <a:endParaRPr lang="en-US" sz="2800" dirty="0" smtClean="0"/>
          </a:p>
          <a:p>
            <a:r>
              <a:rPr lang="en-CA" sz="2800" dirty="0" smtClean="0"/>
              <a:t>Mutual potential benefits</a:t>
            </a:r>
            <a:endParaRPr lang="en-US" sz="2800" dirty="0" smtClean="0"/>
          </a:p>
          <a:p>
            <a:pPr lvl="1"/>
            <a:r>
              <a:rPr lang="en-CA" sz="2800" dirty="0" smtClean="0"/>
              <a:t>Reciprocal learning - social constructivism</a:t>
            </a:r>
            <a:endParaRPr lang="en-US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84B79C8C-70BD-404F-9913-0CC9FA4AE36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38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+mn-lt"/>
              </a:rPr>
              <a:t>Challenges of  Partnerships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68116"/>
            <a:ext cx="82296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 smtClean="0"/>
              <a:t>Driven by the northern partners agenda</a:t>
            </a:r>
          </a:p>
          <a:p>
            <a:pPr lvl="2"/>
            <a:r>
              <a:rPr lang="en-US" sz="3200" dirty="0" smtClean="0"/>
              <a:t>Donor Driven Concept </a:t>
            </a:r>
          </a:p>
          <a:p>
            <a:r>
              <a:rPr lang="en-US" sz="3200" dirty="0" smtClean="0"/>
              <a:t>Inadvertently contributing to brain drain</a:t>
            </a:r>
          </a:p>
          <a:p>
            <a:r>
              <a:rPr lang="en-US" sz="3200" dirty="0" smtClean="0"/>
              <a:t>Based on short-term goals rather than long-term capacity-building interventions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84B79C8C-70BD-404F-9913-0CC9FA4AE36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2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areas in 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713"/>
          </a:xfrm>
        </p:spPr>
        <p:txBody>
          <a:bodyPr/>
          <a:lstStyle/>
          <a:p>
            <a:r>
              <a:rPr lang="en-US" sz="3200" dirty="0"/>
              <a:t>Is it Problem oriented?</a:t>
            </a:r>
          </a:p>
          <a:p>
            <a:r>
              <a:rPr lang="en-US" sz="3200" dirty="0"/>
              <a:t>Is it policy Oriented? </a:t>
            </a:r>
          </a:p>
          <a:p>
            <a:r>
              <a:rPr lang="en-US" sz="3200" dirty="0"/>
              <a:t>Does it need modification?</a:t>
            </a:r>
          </a:p>
          <a:p>
            <a:pPr lvl="1"/>
            <a:r>
              <a:rPr lang="en-US" sz="3200" dirty="0"/>
              <a:t>Training: University based/ Hospital based </a:t>
            </a:r>
          </a:p>
          <a:p>
            <a:pPr lvl="1"/>
            <a:r>
              <a:rPr lang="en-US" sz="3200" dirty="0"/>
              <a:t>Inter disciplinary or more of confined?</a:t>
            </a:r>
          </a:p>
          <a:p>
            <a:pPr lvl="1"/>
            <a:r>
              <a:rPr lang="en-US" sz="3200" dirty="0"/>
              <a:t>Does it address the SDG?</a:t>
            </a:r>
          </a:p>
          <a:p>
            <a:endParaRPr lang="en-US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14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The Problem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1417638"/>
            <a:ext cx="8229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endParaRPr lang="en-IE" sz="2000" dirty="0" smtClean="0"/>
          </a:p>
          <a:p>
            <a:pPr algn="ctr">
              <a:buNone/>
            </a:pPr>
            <a:endParaRPr lang="en-IE" sz="2000" dirty="0"/>
          </a:p>
          <a:p>
            <a:pPr algn="ctr">
              <a:buNone/>
            </a:pPr>
            <a:r>
              <a:rPr lang="en-IE" sz="3200" dirty="0" smtClean="0"/>
              <a:t>5 billion people worldwide (including 93% of people in Sub-Saharan Africa) lack access to safe, affordable, timely surgical care.</a:t>
            </a:r>
          </a:p>
          <a:p>
            <a:pPr algn="just">
              <a:buNone/>
            </a:pPr>
            <a:endParaRPr lang="en-IE" sz="3200" dirty="0"/>
          </a:p>
          <a:p>
            <a:pPr algn="just">
              <a:buNone/>
            </a:pPr>
            <a:endParaRPr lang="en-IE" sz="2000" dirty="0" smtClean="0"/>
          </a:p>
          <a:p>
            <a:pPr algn="just">
              <a:buNone/>
            </a:pPr>
            <a:endParaRPr lang="en-IE" sz="2000" dirty="0"/>
          </a:p>
          <a:p>
            <a:pPr algn="just">
              <a:buNone/>
            </a:pPr>
            <a:r>
              <a:rPr lang="en-IE" sz="2000" dirty="0" smtClean="0"/>
              <a:t> </a:t>
            </a:r>
            <a:endParaRPr lang="en-IE" sz="2000" dirty="0"/>
          </a:p>
          <a:p>
            <a:pPr algn="just">
              <a:buNone/>
            </a:pPr>
            <a:endParaRPr lang="en-IE" sz="2000" dirty="0"/>
          </a:p>
        </p:txBody>
      </p:sp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423069"/>
            <a:ext cx="7772400" cy="1706562"/>
          </a:xfrm>
        </p:spPr>
        <p:txBody>
          <a:bodyPr/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7" descr="SDGScreen Shot 2016-02-14 at 7.32.07 PM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314" y="-38100"/>
            <a:ext cx="7772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-27243" y="1154311"/>
            <a:ext cx="5715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00B0F0"/>
                </a:solidFill>
                <a:latin typeface="Perpetua" charset="0"/>
                <a:ea typeface="Perpetua" charset="0"/>
                <a:cs typeface="Perpetua" charset="0"/>
              </a:rPr>
              <a:t>17 Goals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00B0F0"/>
                </a:solidFill>
                <a:latin typeface="Perpetua" charset="0"/>
                <a:ea typeface="Perpetua" charset="0"/>
                <a:cs typeface="Perpetua" charset="0"/>
              </a:rPr>
              <a:t>169 Targets</a:t>
            </a:r>
          </a:p>
        </p:txBody>
      </p:sp>
      <p:pic>
        <p:nvPicPr>
          <p:cNvPr id="9" name="Picture 8" descr="17Partnership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992" y="1227398"/>
            <a:ext cx="950625" cy="126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16Justic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7077" y="1593803"/>
            <a:ext cx="811741" cy="109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15LifeonLand15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9113" y="2608262"/>
            <a:ext cx="1051135" cy="141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3GoodHealth3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3175" y="2735261"/>
            <a:ext cx="1486465" cy="1987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1No Poverty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0159" y="1105640"/>
            <a:ext cx="907886" cy="1198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12RespConsumption12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60637" y="4592638"/>
            <a:ext cx="938569" cy="124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2ZeroHunger2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26525" y="1187287"/>
            <a:ext cx="916835" cy="121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 descr="10ReducedInequalities10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84851" y="4947977"/>
            <a:ext cx="1009198" cy="133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0" descr="4QualityEducation4.pn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58468" y="1466818"/>
            <a:ext cx="1125878" cy="150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" descr="6CleanWaterSan6.pn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03937" y="3404603"/>
            <a:ext cx="1156597" cy="1362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2" descr="7Energy7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32926" y="4283658"/>
            <a:ext cx="1102867" cy="1464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4" descr="14LifebelowWater14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08113" y="3854450"/>
            <a:ext cx="78602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5" descr="5GenderEquality5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01227" y="2261908"/>
            <a:ext cx="1106487" cy="149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6" descr="13ClimateAction13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16076" y="5040313"/>
            <a:ext cx="899662" cy="122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7" descr="11Sustainable Cities.pn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71195" y="5616376"/>
            <a:ext cx="798869" cy="107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8" descr="9IndustryInnovation9.pn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839215" y="5446307"/>
            <a:ext cx="935584" cy="126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9" descr="8Decentwork8.png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763686" y="5129338"/>
            <a:ext cx="1030924" cy="1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Donut 25"/>
          <p:cNvSpPr/>
          <p:nvPr/>
        </p:nvSpPr>
        <p:spPr>
          <a:xfrm>
            <a:off x="3520660" y="2522763"/>
            <a:ext cx="2442629" cy="2359594"/>
          </a:xfrm>
          <a:prstGeom prst="donut">
            <a:avLst>
              <a:gd name="adj" fmla="val 263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Date Placeholder 21"/>
          <p:cNvSpPr txBox="1">
            <a:spLocks/>
          </p:cNvSpPr>
          <p:nvPr/>
        </p:nvSpPr>
        <p:spPr bwMode="auto">
          <a:xfrm>
            <a:off x="6324599" y="6343650"/>
            <a:ext cx="2590231" cy="4350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February 17, 2017</a:t>
            </a:r>
            <a:endParaRPr lang="en-US"/>
          </a:p>
        </p:txBody>
      </p:sp>
      <p:sp>
        <p:nvSpPr>
          <p:cNvPr id="29" name="Footer Placeholder 23"/>
          <p:cNvSpPr txBox="1">
            <a:spLocks/>
          </p:cNvSpPr>
          <p:nvPr/>
        </p:nvSpPr>
        <p:spPr bwMode="auto">
          <a:xfrm>
            <a:off x="1066800" y="6324600"/>
            <a:ext cx="4144370" cy="4176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Global Surgery Symposium, Toronto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84B79C8C-70BD-404F-9913-0CC9FA4AE36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28" name="Content Placeholder 3" descr="COSECSA Logo Large - no border.jpg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81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7655" name="Picture 7" descr="SDGScreen Shot 2016-02-14 at 7.32.07 PM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50" y="219075"/>
            <a:ext cx="892175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Content Placeholder 8" descr="3GoodHealth3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4400" y="2667000"/>
            <a:ext cx="3749675" cy="3328988"/>
          </a:xfrm>
        </p:spPr>
      </p:pic>
      <p:pic>
        <p:nvPicPr>
          <p:cNvPr id="10" name="Content Placeholder 7" descr="17Partnership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3950" y="2667000"/>
            <a:ext cx="37496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79925882-279D-44C5-AE40-9749815568C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" name="Content Placeholder 3" descr="COSECSA Logo Large - no border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50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xfrm>
            <a:off x="669727" y="160734"/>
            <a:ext cx="7804547" cy="1518047"/>
          </a:xfrm>
          <a:prstGeom prst="rect">
            <a:avLst/>
          </a:prstGeom>
        </p:spPr>
        <p:txBody>
          <a:bodyPr/>
          <a:lstStyle/>
          <a:p>
            <a:r>
              <a:rPr sz="4851" b="1" dirty="0">
                <a:latin typeface="+mn-lt"/>
                <a:ea typeface="Helvetica"/>
                <a:cs typeface="Helvetica"/>
                <a:sym typeface="Helvetica"/>
              </a:rPr>
              <a:t>In addition</a:t>
            </a:r>
            <a:r>
              <a:rPr dirty="0">
                <a:latin typeface="+mn-lt"/>
              </a:rPr>
              <a:t>, ………..</a:t>
            </a:r>
          </a:p>
        </p:txBody>
      </p:sp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603251" y="1835051"/>
            <a:ext cx="7969250" cy="397219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2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125" y="1759953"/>
            <a:ext cx="8853751" cy="4047289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Shape 153"/>
          <p:cNvSpPr/>
          <p:nvPr/>
        </p:nvSpPr>
        <p:spPr>
          <a:xfrm>
            <a:off x="703064" y="6370905"/>
            <a:ext cx="6751849" cy="256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l">
              <a:defRPr sz="1700">
                <a:solidFill>
                  <a:srgbClr val="0433FF"/>
                </a:solidFill>
              </a:defRPr>
            </a:lvl1pPr>
          </a:lstStyle>
          <a:p>
            <a:r>
              <a:rPr sz="1195"/>
              <a:t>Commission on Global Surgery,  Lars Hagander, Commission Launch, May 6, 2015  Boston, USA </a:t>
            </a:r>
            <a:endParaRPr sz="1195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12</a:t>
            </a:fld>
            <a:endParaRPr lang="uk-UA" dirty="0"/>
          </a:p>
        </p:txBody>
      </p:sp>
      <p:pic>
        <p:nvPicPr>
          <p:cNvPr id="7" name="Content Placeholder 3" descr="COSECSA Logo Large - no border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8771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Lancet commission report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0232" y="1600201"/>
            <a:ext cx="7836568" cy="3934326"/>
          </a:xfrm>
        </p:spPr>
        <p:txBody>
          <a:bodyPr/>
          <a:lstStyle/>
          <a:p>
            <a:r>
              <a:rPr lang="en-US" sz="2400" dirty="0" smtClean="0"/>
              <a:t>“Reported </a:t>
            </a:r>
            <a:r>
              <a:rPr lang="en-US" sz="2400" dirty="0"/>
              <a:t>specialist surgical (SAO) workforce density varied widely between countries, from 0.15 (Sierra Leone) to 278.38 (Monaco). Many countries, particularly low- or lower-middle income countries, will need to train additional providers to reach the Commission’s threshold </a:t>
            </a:r>
            <a:r>
              <a:rPr lang="en-US" sz="2400" dirty="0">
                <a:solidFill>
                  <a:srgbClr val="FF0000"/>
                </a:solidFill>
              </a:rPr>
              <a:t>of </a:t>
            </a:r>
            <a:r>
              <a:rPr lang="en-US" sz="2400" dirty="0" smtClean="0">
                <a:solidFill>
                  <a:srgbClr val="FF0000"/>
                </a:solidFill>
              </a:rPr>
              <a:t>20 (SAO) </a:t>
            </a:r>
            <a:r>
              <a:rPr lang="en-US" sz="2400" dirty="0">
                <a:solidFill>
                  <a:srgbClr val="FF0000"/>
                </a:solidFill>
              </a:rPr>
              <a:t>specialist surgical providers per 100,000 population. </a:t>
            </a:r>
            <a:r>
              <a:rPr lang="en-US" sz="2400" dirty="0"/>
              <a:t>Combining data from this effort with previous data, specialist surgical workforce density is now available for 175 </a:t>
            </a:r>
            <a:r>
              <a:rPr lang="en-US" sz="2400" dirty="0" smtClean="0"/>
              <a:t>countries”. 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13</a:t>
            </a:fld>
            <a:endParaRPr lang="uk-UA"/>
          </a:p>
        </p:txBody>
      </p:sp>
      <p:pic>
        <p:nvPicPr>
          <p:cNvPr id="5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2987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xfrm>
            <a:off x="694006" y="304800"/>
            <a:ext cx="7804547" cy="1518047"/>
          </a:xfrm>
          <a:prstGeom prst="rect">
            <a:avLst/>
          </a:prstGeom>
        </p:spPr>
        <p:txBody>
          <a:bodyPr/>
          <a:lstStyle>
            <a:lvl1pPr>
              <a:defRPr sz="6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sz="5400" dirty="0">
                <a:latin typeface="Perpetua" charset="0"/>
                <a:ea typeface="Perpetua" charset="0"/>
                <a:cs typeface="Perpetua" charset="0"/>
              </a:rPr>
              <a:t>Global Distribution</a:t>
            </a:r>
            <a:r>
              <a:rPr sz="5400" dirty="0" smtClean="0">
                <a:latin typeface="Perpetua" charset="0"/>
                <a:ea typeface="Perpetua" charset="0"/>
                <a:cs typeface="Perpetua" charset="0"/>
              </a:rPr>
              <a:t>:</a:t>
            </a:r>
            <a:r>
              <a:rPr lang="en-US" sz="5400" dirty="0" smtClean="0">
                <a:latin typeface="Perpetua" charset="0"/>
                <a:ea typeface="Perpetua" charset="0"/>
                <a:cs typeface="Perpetua" charset="0"/>
              </a:rPr>
              <a:t> </a:t>
            </a:r>
            <a:r>
              <a:rPr sz="5400" dirty="0" smtClean="0">
                <a:latin typeface="Perpetua" charset="0"/>
                <a:ea typeface="Perpetua" charset="0"/>
                <a:cs typeface="Perpetua" charset="0"/>
              </a:rPr>
              <a:t>Present</a:t>
            </a:r>
            <a:endParaRPr sz="5400" dirty="0">
              <a:latin typeface="Perpetua" charset="0"/>
              <a:ea typeface="Perpetua" charset="0"/>
              <a:cs typeface="Perpetua" charset="0"/>
            </a:endParaRPr>
          </a:p>
        </p:txBody>
      </p:sp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8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600200"/>
            <a:ext cx="8839200" cy="452596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14</a:t>
            </a:fld>
            <a:endParaRPr lang="uk-UA"/>
          </a:p>
        </p:txBody>
      </p:sp>
      <p:pic>
        <p:nvPicPr>
          <p:cNvPr id="6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24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391716"/>
            <a:ext cx="5357813" cy="61614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06008" y="914400"/>
            <a:ext cx="1768078" cy="56078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03504" y="963216"/>
            <a:ext cx="2437805" cy="5589984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68759" y="6477000"/>
            <a:ext cx="8797601" cy="331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173626" indent="-173626" algn="just" defTabSz="321457">
              <a:buSzPct val="100000"/>
              <a:buAutoNum type="arabicPeriod"/>
              <a:defRPr sz="1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844" dirty="0"/>
              <a:t>Eric O’Flynn</a:t>
            </a:r>
            <a:r>
              <a:rPr sz="844" baseline="41666" dirty="0"/>
              <a:t>1 </a:t>
            </a:r>
            <a:r>
              <a:rPr sz="844" baseline="8333" dirty="0"/>
              <a:t>• </a:t>
            </a:r>
            <a:r>
              <a:rPr sz="844" dirty="0"/>
              <a:t>Judith Andrew</a:t>
            </a:r>
            <a:r>
              <a:rPr sz="844" baseline="41666" dirty="0"/>
              <a:t>2 </a:t>
            </a:r>
            <a:r>
              <a:rPr sz="844" baseline="8333" dirty="0"/>
              <a:t>• </a:t>
            </a:r>
            <a:r>
              <a:rPr sz="844" dirty="0"/>
              <a:t>Avril Hutch</a:t>
            </a:r>
            <a:r>
              <a:rPr sz="844" baseline="41666" dirty="0"/>
              <a:t>1 </a:t>
            </a:r>
            <a:r>
              <a:rPr sz="844" baseline="8333" dirty="0"/>
              <a:t>• </a:t>
            </a:r>
            <a:r>
              <a:rPr sz="844" dirty="0"/>
              <a:t>Caitrin Kelly</a:t>
            </a:r>
            <a:r>
              <a:rPr sz="844" baseline="41666" dirty="0"/>
              <a:t>3 </a:t>
            </a:r>
            <a:r>
              <a:rPr sz="844" baseline="8333" dirty="0"/>
              <a:t>• </a:t>
            </a:r>
            <a:r>
              <a:rPr sz="844" dirty="0"/>
              <a:t>Pankaj Jani</a:t>
            </a:r>
            <a:r>
              <a:rPr sz="844" baseline="41666" dirty="0"/>
              <a:t>2,4 </a:t>
            </a:r>
            <a:r>
              <a:rPr sz="844" baseline="8333" dirty="0"/>
              <a:t>• </a:t>
            </a:r>
            <a:r>
              <a:rPr sz="844" dirty="0"/>
              <a:t>Ignatius Kakande</a:t>
            </a:r>
            <a:r>
              <a:rPr sz="844" baseline="41666" dirty="0"/>
              <a:t>2,5 </a:t>
            </a:r>
            <a:r>
              <a:rPr sz="844" baseline="8333" dirty="0"/>
              <a:t>• </a:t>
            </a:r>
            <a:r>
              <a:rPr sz="844" dirty="0"/>
              <a:t>Miliard Derbew</a:t>
            </a:r>
            <a:r>
              <a:rPr sz="844" baseline="41666" dirty="0"/>
              <a:t>2,6 </a:t>
            </a:r>
            <a:r>
              <a:rPr sz="844" baseline="8333" dirty="0"/>
              <a:t>• </a:t>
            </a:r>
            <a:r>
              <a:rPr sz="844" dirty="0"/>
              <a:t>Sean Tierney</a:t>
            </a:r>
            <a:r>
              <a:rPr sz="844" baseline="41666" dirty="0"/>
              <a:t>10 </a:t>
            </a:r>
            <a:r>
              <a:rPr sz="844" baseline="8333" dirty="0"/>
              <a:t>• </a:t>
            </a:r>
            <a:r>
              <a:rPr sz="844" dirty="0"/>
              <a:t>Nyengo Mkandawire</a:t>
            </a:r>
            <a:r>
              <a:rPr sz="844" baseline="41666" dirty="0"/>
              <a:t>2,7,8 </a:t>
            </a:r>
            <a:r>
              <a:rPr sz="844" baseline="8333" dirty="0"/>
              <a:t>• </a:t>
            </a:r>
            <a:r>
              <a:rPr sz="844" dirty="0"/>
              <a:t>Krikor Erzingatsian</a:t>
            </a:r>
            <a:r>
              <a:rPr sz="844" baseline="41666" dirty="0"/>
              <a:t>2,9 </a:t>
            </a:r>
            <a:r>
              <a:rPr sz="844" baseline="41666"/>
              <a:t>. </a:t>
            </a:r>
            <a:endParaRPr lang="en-US" sz="844" baseline="41666" smtClean="0"/>
          </a:p>
          <a:p>
            <a:pPr marL="173626" indent="-173626" algn="just" defTabSz="321457">
              <a:buSzPct val="100000"/>
              <a:buAutoNum type="arabicPeriod"/>
              <a:defRPr sz="1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844" dirty="0" smtClean="0"/>
              <a:t>The </a:t>
            </a:r>
            <a:r>
              <a:rPr sz="844" dirty="0"/>
              <a:t>Specialist Surgeon Workforce in East, Central and Southern Africa: A Situation Analysis. World J Surg (2016) 40:2620–2627 DOI 10.1007/s00268-016-3601-3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61411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pic>
        <p:nvPicPr>
          <p:cNvPr id="176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6593" y="0"/>
            <a:ext cx="7277385" cy="61570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16</a:t>
            </a:fld>
            <a:endParaRPr lang="uk-UA"/>
          </a:p>
        </p:txBody>
      </p:sp>
      <p:pic>
        <p:nvPicPr>
          <p:cNvPr id="5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5757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RCSI/COSECSA Collaboration Programme Rationale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1417638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IE" sz="2000" dirty="0" smtClean="0"/>
              <a:t>Local organisations, local qualifications</a:t>
            </a:r>
          </a:p>
          <a:p>
            <a:pPr algn="just">
              <a:buNone/>
            </a:pPr>
            <a:endParaRPr lang="en-IE" sz="2000" dirty="0"/>
          </a:p>
          <a:p>
            <a:pPr algn="just">
              <a:buNone/>
            </a:pPr>
            <a:r>
              <a:rPr lang="en-IE" sz="2000" dirty="0" smtClean="0"/>
              <a:t>Ability to scale up training</a:t>
            </a:r>
          </a:p>
          <a:p>
            <a:pPr algn="just">
              <a:buNone/>
            </a:pPr>
            <a:endParaRPr lang="en-IE" sz="2000" dirty="0" smtClean="0"/>
          </a:p>
          <a:p>
            <a:pPr algn="just">
              <a:buNone/>
            </a:pPr>
            <a:r>
              <a:rPr lang="en-IE" sz="2000" dirty="0" smtClean="0"/>
              <a:t>RCSI/COSECSA Collaboration supports all aspects of rapid scale up</a:t>
            </a:r>
            <a:endParaRPr lang="en-IE" sz="2000" dirty="0"/>
          </a:p>
          <a:p>
            <a:pPr algn="just">
              <a:buNone/>
            </a:pPr>
            <a:endParaRPr lang="en-IE" sz="2000" dirty="0"/>
          </a:p>
        </p:txBody>
      </p:sp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The RCSI/COSECSA Collaboration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IE" sz="2000" dirty="0" smtClean="0"/>
              <a:t>A cross–college collaboration since 2007 with a wide range of activities </a:t>
            </a:r>
          </a:p>
          <a:p>
            <a:pPr>
              <a:buFontTx/>
              <a:buNone/>
            </a:pPr>
            <a:r>
              <a:rPr lang="en-IE" sz="2000" dirty="0" smtClean="0"/>
              <a:t>involving a large number of RCSI staff and fellows. 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dirty="0" smtClean="0"/>
              <a:t>Funded by Irish Aid with a significant in-kind contribution from RCSI.</a:t>
            </a:r>
          </a:p>
          <a:p>
            <a:pPr>
              <a:buFontTx/>
              <a:buNone/>
            </a:pPr>
            <a:endParaRPr lang="en-IE" sz="2000" dirty="0" smtClean="0"/>
          </a:p>
          <a:p>
            <a:pPr>
              <a:buFontTx/>
              <a:buNone/>
            </a:pPr>
            <a:r>
              <a:rPr lang="en-IE" sz="2000" dirty="0"/>
              <a:t>O</a:t>
            </a:r>
            <a:r>
              <a:rPr lang="en-IE" sz="2000" dirty="0" smtClean="0"/>
              <a:t>verseen by a steering committee made up of Irish-based and African-</a:t>
            </a:r>
          </a:p>
          <a:p>
            <a:pPr>
              <a:buFontTx/>
              <a:buNone/>
            </a:pPr>
            <a:r>
              <a:rPr lang="en-IE" sz="2000" dirty="0" smtClean="0"/>
              <a:t>based committee members .</a:t>
            </a:r>
          </a:p>
          <a:p>
            <a:pPr>
              <a:buFontTx/>
              <a:buNone/>
            </a:pPr>
            <a:r>
              <a:rPr lang="en-IE" sz="2000" dirty="0"/>
              <a:t>	</a:t>
            </a:r>
            <a:r>
              <a:rPr lang="en-IE" sz="2000" dirty="0" smtClean="0"/>
              <a:t>Meets 3-4X in a year </a:t>
            </a:r>
          </a:p>
          <a:p>
            <a:pPr>
              <a:buFontTx/>
              <a:buNone/>
            </a:pPr>
            <a:endParaRPr lang="en-IE" sz="2000" dirty="0" smtClean="0"/>
          </a:p>
          <a:p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What Does Work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r>
              <a:rPr lang="ga-IE" sz="2000" dirty="0" smtClean="0"/>
              <a:t>Institutional, not personal</a:t>
            </a:r>
          </a:p>
          <a:p>
            <a:pPr marL="0" indent="0">
              <a:buNone/>
            </a:pPr>
            <a:endParaRPr lang="ga-IE" sz="2000" dirty="0" smtClean="0"/>
          </a:p>
          <a:p>
            <a:pPr marL="0" indent="0">
              <a:buNone/>
            </a:pPr>
            <a:r>
              <a:rPr lang="ga-IE" sz="2000" dirty="0" smtClean="0"/>
              <a:t>Project helps the Southern institution meet their own targets</a:t>
            </a:r>
            <a:endParaRPr lang="ga-IE" sz="2000" dirty="0"/>
          </a:p>
          <a:p>
            <a:pPr marL="0" indent="0">
              <a:buNone/>
            </a:pPr>
            <a:endParaRPr lang="ga-IE" sz="2000" dirty="0" smtClean="0"/>
          </a:p>
          <a:p>
            <a:pPr marL="0" indent="0">
              <a:buNone/>
            </a:pPr>
            <a:r>
              <a:rPr lang="ga-IE" sz="2000" dirty="0" smtClean="0"/>
              <a:t>Non-clinical cooperation</a:t>
            </a:r>
            <a:endParaRPr lang="ga-IE" sz="2000" dirty="0"/>
          </a:p>
          <a:p>
            <a:pPr marL="0" indent="0">
              <a:buNone/>
            </a:pPr>
            <a:endParaRPr lang="ga-IE" sz="2000" dirty="0"/>
          </a:p>
          <a:p>
            <a:pPr marL="0" indent="0">
              <a:buNone/>
            </a:pPr>
            <a:r>
              <a:rPr lang="ga-IE" sz="2000" dirty="0" smtClean="0"/>
              <a:t>Dedicated staff</a:t>
            </a:r>
          </a:p>
          <a:p>
            <a:pPr marL="0" indent="0">
              <a:buNone/>
            </a:pPr>
            <a:endParaRPr lang="ga-IE" sz="2000" dirty="0"/>
          </a:p>
          <a:p>
            <a:pPr marL="0" indent="0">
              <a:buNone/>
            </a:pPr>
            <a:r>
              <a:rPr lang="ga-IE" sz="2000" dirty="0" smtClean="0"/>
              <a:t>“50-50” representation in governance structures</a:t>
            </a:r>
            <a:endParaRPr lang="en-US" sz="2000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9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What Doesn’t Work</a:t>
            </a:r>
            <a:endParaRPr lang="en-IE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When it becomes “someone’s </a:t>
            </a:r>
            <a:r>
              <a:rPr lang="en-US" sz="2000" dirty="0"/>
              <a:t>p</a:t>
            </a:r>
            <a:r>
              <a:rPr lang="en-US" sz="2000" dirty="0" smtClean="0"/>
              <a:t>roject”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Creates significant new demands on existing staff on either side</a:t>
            </a:r>
            <a:endParaRPr lang="en-US" sz="2000" dirty="0"/>
          </a:p>
          <a:p>
            <a:pPr marL="0" indent="0">
              <a:buNone/>
            </a:pPr>
            <a:endParaRPr lang="en-IE" sz="2000" dirty="0" smtClean="0"/>
          </a:p>
          <a:p>
            <a:pPr marL="0" indent="0">
              <a:buNone/>
            </a:pPr>
            <a:r>
              <a:rPr lang="en-IE" sz="2000" dirty="0" smtClean="0"/>
              <a:t>Innovation or equipment without capacity building</a:t>
            </a:r>
          </a:p>
          <a:p>
            <a:pPr marL="0" indent="0">
              <a:buNone/>
            </a:pPr>
            <a:endParaRPr lang="en-IE" sz="2000" dirty="0"/>
          </a:p>
          <a:p>
            <a:pPr marL="0" indent="0">
              <a:buNone/>
            </a:pPr>
            <a:r>
              <a:rPr lang="en-IE" sz="2000" dirty="0" smtClean="0"/>
              <a:t>Unclear lines of responsibility</a:t>
            </a: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en-IE" sz="2300" dirty="0" smtClean="0"/>
              <a:t>Progress</a:t>
            </a:r>
            <a:endParaRPr lang="en-IE" sz="2300" dirty="0"/>
          </a:p>
        </p:txBody>
      </p:sp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315" y="1417637"/>
            <a:ext cx="4544060" cy="4154488"/>
          </a:xfrm>
          <a:prstGeom prst="rect">
            <a:avLst/>
          </a:prstGeom>
        </p:spPr>
      </p:pic>
      <p:pic>
        <p:nvPicPr>
          <p:cNvPr id="5" name="Picture 4" descr="Irish Aid 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8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The Key To Successful Partnership</a:t>
            </a:r>
            <a:endParaRPr lang="en-IE" sz="2300" dirty="0"/>
          </a:p>
        </p:txBody>
      </p:sp>
      <p:pic>
        <p:nvPicPr>
          <p:cNvPr id="5" name="Content Placeholder 4" descr="IMG_648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43" r="-15543"/>
          <a:stretch>
            <a:fillRect/>
          </a:stretch>
        </p:blipFill>
        <p:spPr>
          <a:xfrm>
            <a:off x="696913" y="1319189"/>
            <a:ext cx="7750175" cy="4434224"/>
          </a:xfrm>
        </p:spPr>
      </p:pic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rish Aid 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0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1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2300" dirty="0" smtClean="0"/>
              <a:t>Thank You!</a:t>
            </a:r>
            <a:endParaRPr lang="en-IE" sz="2300" dirty="0"/>
          </a:p>
        </p:txBody>
      </p:sp>
      <p:pic>
        <p:nvPicPr>
          <p:cNvPr id="4" name="Content Placeholder 3" descr="COSECSA Logo Large - no bord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8286" y="5943913"/>
            <a:ext cx="818307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025" y="1417638"/>
            <a:ext cx="6120000" cy="4236856"/>
          </a:xfrm>
          <a:prstGeom prst="rect">
            <a:avLst/>
          </a:prstGeom>
        </p:spPr>
      </p:pic>
      <p:pic>
        <p:nvPicPr>
          <p:cNvPr id="6" name="Picture 5" descr="Irish Aid 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885" y="5943913"/>
            <a:ext cx="127094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H6868-RCSI-PowerPoint-Template_Conference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H6868-RCSI-PowerPoint-Template_Conference11</Template>
  <TotalTime>1577</TotalTime>
  <Words>620</Words>
  <Application>Microsoft Macintosh PowerPoint</Application>
  <PresentationFormat>On-screen Show (4:3)</PresentationFormat>
  <Paragraphs>116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Helvetica</vt:lpstr>
      <vt:lpstr>ＭＳ Ｐゴシック</vt:lpstr>
      <vt:lpstr>Perpetua</vt:lpstr>
      <vt:lpstr>Times</vt:lpstr>
      <vt:lpstr>Wingdings</vt:lpstr>
      <vt:lpstr>Wingdings 2</vt:lpstr>
      <vt:lpstr>ヒラギノ角ゴ Pro W3</vt:lpstr>
      <vt:lpstr>H6868-RCSI-PowerPoint-Template_Conference11</vt:lpstr>
      <vt:lpstr>PowerPoint Presentation</vt:lpstr>
      <vt:lpstr>College of Surgeons of East Central and Sothern Africa (COSECSA) Mission</vt:lpstr>
      <vt:lpstr>College of Surgeons of East, Central and Southern Africa (COSECSA)</vt:lpstr>
      <vt:lpstr>    General Concept: Partnership    </vt:lpstr>
      <vt:lpstr>Academic Partnerships for Medical and Surgical Education</vt:lpstr>
      <vt:lpstr>Advantages and Disadvantages of Partnership</vt:lpstr>
      <vt:lpstr>Challenges of  Partnerships</vt:lpstr>
      <vt:lpstr>Focus areas in Partnerships</vt:lpstr>
      <vt:lpstr>The Problem</vt:lpstr>
      <vt:lpstr> </vt:lpstr>
      <vt:lpstr>PowerPoint Presentation</vt:lpstr>
      <vt:lpstr>In addition, ………..</vt:lpstr>
      <vt:lpstr>The Lancet commission report </vt:lpstr>
      <vt:lpstr>Global Distribution: Present</vt:lpstr>
      <vt:lpstr>PowerPoint Presentation</vt:lpstr>
      <vt:lpstr>PowerPoint Presentation</vt:lpstr>
      <vt:lpstr>RCSI/COSECSA Collaboration Programme Rationale</vt:lpstr>
      <vt:lpstr>The RCSI/COSECSA Collaboration</vt:lpstr>
      <vt:lpstr>What Does Work</vt:lpstr>
      <vt:lpstr>What Doesn’t Work</vt:lpstr>
      <vt:lpstr>Progress</vt:lpstr>
      <vt:lpstr>The Key To Successful Partnership</vt:lpstr>
      <vt:lpstr>Thank You!</vt:lpstr>
    </vt:vector>
  </TitlesOfParts>
  <Company>The Royal College of Surgeons in Ireland</Company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ericoflynn</dc:creator>
  <cp:lastModifiedBy>milliardderbew@gmail.com</cp:lastModifiedBy>
  <cp:revision>69</cp:revision>
  <cp:lastPrinted>2016-11-07T17:06:03Z</cp:lastPrinted>
  <dcterms:created xsi:type="dcterms:W3CDTF">2013-12-10T14:00:10Z</dcterms:created>
  <dcterms:modified xsi:type="dcterms:W3CDTF">2017-11-14T08:41:22Z</dcterms:modified>
</cp:coreProperties>
</file>