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7" r:id="rId4"/>
    <p:sldId id="266" r:id="rId5"/>
    <p:sldId id="260" r:id="rId6"/>
    <p:sldId id="286" r:id="rId7"/>
    <p:sldId id="272" r:id="rId8"/>
    <p:sldId id="264" r:id="rId9"/>
    <p:sldId id="290" r:id="rId10"/>
    <p:sldId id="263" r:id="rId11"/>
    <p:sldId id="277" r:id="rId12"/>
    <p:sldId id="278" r:id="rId13"/>
    <p:sldId id="289" r:id="rId14"/>
    <p:sldId id="291" r:id="rId15"/>
    <p:sldId id="279" r:id="rId16"/>
    <p:sldId id="280" r:id="rId17"/>
    <p:sldId id="282" r:id="rId18"/>
    <p:sldId id="283" r:id="rId19"/>
    <p:sldId id="265" r:id="rId20"/>
    <p:sldId id="285" r:id="rId21"/>
    <p:sldId id="284" r:id="rId22"/>
    <p:sldId id="292" r:id="rId23"/>
    <p:sldId id="288" r:id="rId24"/>
    <p:sldId id="293" r:id="rId25"/>
    <p:sldId id="294" r:id="rId26"/>
    <p:sldId id="26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978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792"/>
    </p:cViewPr>
  </p:sorterViewPr>
  <p:notesViewPr>
    <p:cSldViewPr>
      <p:cViewPr varScale="1">
        <p:scale>
          <a:sx n="67" d="100"/>
          <a:sy n="67" d="100"/>
        </p:scale>
        <p:origin x="-3120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Folha1!$B$1</c:f>
              <c:strCache>
                <c:ptCount val="1"/>
                <c:pt idx="0">
                  <c:v>Total de partos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Folha1!$A$2:$A$5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Folha1!$B$2:$B$5</c:f>
              <c:numCache>
                <c:formatCode>General</c:formatCode>
                <c:ptCount val="4"/>
                <c:pt idx="0">
                  <c:v>1489</c:v>
                </c:pt>
                <c:pt idx="1">
                  <c:v>1838</c:v>
                </c:pt>
              </c:numCache>
            </c:numRef>
          </c:val>
        </c:ser>
        <c:ser>
          <c:idx val="1"/>
          <c:order val="1"/>
          <c:tx>
            <c:strRef>
              <c:f>Folha1!$C$1</c:f>
              <c:strCache>
                <c:ptCount val="1"/>
                <c:pt idx="0">
                  <c:v>NMc/F+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Folha1!$A$2:$A$5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Folha1!$C$2:$C$5</c:f>
              <c:numCache>
                <c:formatCode>General</c:formatCode>
                <c:ptCount val="4"/>
                <c:pt idx="0">
                  <c:v>46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9998208"/>
        <c:axId val="157074944"/>
        <c:axId val="0"/>
      </c:bar3DChart>
      <c:catAx>
        <c:axId val="149998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7074944"/>
        <c:crosses val="autoZero"/>
        <c:auto val="1"/>
        <c:lblAlgn val="ctr"/>
        <c:lblOffset val="100"/>
        <c:noMultiLvlLbl val="0"/>
      </c:catAx>
      <c:valAx>
        <c:axId val="1570749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99982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E6867A-354F-CF4E-9ECF-C3CC9BF4F70E}" type="doc">
      <dgm:prSet loTypeId="urn:microsoft.com/office/officeart/2005/8/layout/cycle6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ZA"/>
        </a:p>
      </dgm:t>
    </dgm:pt>
    <dgm:pt modelId="{0675C8AE-63A3-8444-B7D4-314F5041F246}">
      <dgm:prSet phldrT="[Text]"/>
      <dgm:spPr/>
      <dgm:t>
        <a:bodyPr/>
        <a:lstStyle/>
        <a:p>
          <a:r>
            <a:rPr lang="en-US" dirty="0" smtClean="0"/>
            <a:t>MOH Mozambique</a:t>
          </a:r>
          <a:endParaRPr lang="en-US" dirty="0"/>
        </a:p>
      </dgm:t>
    </dgm:pt>
    <dgm:pt modelId="{31986897-45F6-EE42-B075-E7F1B63D2026}" type="parTrans" cxnId="{7597B12F-97D6-E746-A5E1-0DF7623EDCA4}">
      <dgm:prSet/>
      <dgm:spPr/>
      <dgm:t>
        <a:bodyPr/>
        <a:lstStyle/>
        <a:p>
          <a:endParaRPr lang="en-US"/>
        </a:p>
      </dgm:t>
    </dgm:pt>
    <dgm:pt modelId="{7A886E06-4057-854F-8B1B-3E1CD6AFEA74}" type="sibTrans" cxnId="{7597B12F-97D6-E746-A5E1-0DF7623EDCA4}">
      <dgm:prSet/>
      <dgm:spPr/>
      <dgm:t>
        <a:bodyPr/>
        <a:lstStyle/>
        <a:p>
          <a:endParaRPr lang="en-US"/>
        </a:p>
      </dgm:t>
    </dgm:pt>
    <dgm:pt modelId="{0E00ABEC-1A0E-40C9-82C7-6B2775FAAD61}">
      <dgm:prSet phldrT="[Text]"/>
      <dgm:spPr/>
      <dgm:t>
        <a:bodyPr/>
        <a:lstStyle/>
        <a:p>
          <a:r>
            <a:rPr lang="en-US" dirty="0" smtClean="0"/>
            <a:t>HSE Ireland</a:t>
          </a:r>
        </a:p>
      </dgm:t>
    </dgm:pt>
    <dgm:pt modelId="{4616162A-1C6E-4A63-9FFA-15DCD3D96B79}" type="parTrans" cxnId="{4F79DA20-89AB-47AD-9B0F-F5A7AFC94424}">
      <dgm:prSet/>
      <dgm:spPr/>
      <dgm:t>
        <a:bodyPr/>
        <a:lstStyle/>
        <a:p>
          <a:endParaRPr lang="en-ZA"/>
        </a:p>
      </dgm:t>
    </dgm:pt>
    <dgm:pt modelId="{77718BB3-2AFF-4910-B5B7-C6744844B731}" type="sibTrans" cxnId="{4F79DA20-89AB-47AD-9B0F-F5A7AFC94424}">
      <dgm:prSet/>
      <dgm:spPr/>
      <dgm:t>
        <a:bodyPr/>
        <a:lstStyle/>
        <a:p>
          <a:endParaRPr lang="en-ZA"/>
        </a:p>
      </dgm:t>
    </dgm:pt>
    <dgm:pt modelId="{0B321DF0-9871-1049-B6C7-5B66798D273D}" type="pres">
      <dgm:prSet presAssocID="{CAE6867A-354F-CF4E-9ECF-C3CC9BF4F70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A417B2FF-2428-A842-A1D6-313582CD5807}" type="pres">
      <dgm:prSet presAssocID="{0675C8AE-63A3-8444-B7D4-314F5041F246}" presName="node" presStyleLbl="node1" presStyleIdx="0" presStyleCnt="2" custRadScaleRad="106426" custRadScaleInc="333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DE5C2D-9475-834E-A709-D94C7FCA3C96}" type="pres">
      <dgm:prSet presAssocID="{0675C8AE-63A3-8444-B7D4-314F5041F246}" presName="spNode" presStyleCnt="0"/>
      <dgm:spPr/>
    </dgm:pt>
    <dgm:pt modelId="{2825391E-728E-E143-88B1-64436634F239}" type="pres">
      <dgm:prSet presAssocID="{7A886E06-4057-854F-8B1B-3E1CD6AFEA74}" presName="sibTrans" presStyleLbl="sibTrans1D1" presStyleIdx="0" presStyleCnt="2"/>
      <dgm:spPr/>
      <dgm:t>
        <a:bodyPr/>
        <a:lstStyle/>
        <a:p>
          <a:endParaRPr lang="en-US"/>
        </a:p>
      </dgm:t>
    </dgm:pt>
    <dgm:pt modelId="{6FEFAA1C-6428-4CD6-82BA-8C7774DAB4D3}" type="pres">
      <dgm:prSet presAssocID="{0E00ABEC-1A0E-40C9-82C7-6B2775FAAD61}" presName="node" presStyleLbl="node1" presStyleIdx="1" presStyleCnt="2" custRadScaleRad="109487" custRadScaleInc="-32723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C01F6AB8-D6D9-4762-8538-3B698B3481EC}" type="pres">
      <dgm:prSet presAssocID="{0E00ABEC-1A0E-40C9-82C7-6B2775FAAD61}" presName="spNode" presStyleCnt="0"/>
      <dgm:spPr/>
    </dgm:pt>
    <dgm:pt modelId="{5B9671A3-C726-42A6-9421-F417EB9A8D01}" type="pres">
      <dgm:prSet presAssocID="{77718BB3-2AFF-4910-B5B7-C6744844B731}" presName="sibTrans" presStyleLbl="sibTrans1D1" presStyleIdx="1" presStyleCnt="2"/>
      <dgm:spPr/>
      <dgm:t>
        <a:bodyPr/>
        <a:lstStyle/>
        <a:p>
          <a:endParaRPr lang="en-ZA"/>
        </a:p>
      </dgm:t>
    </dgm:pt>
  </dgm:ptLst>
  <dgm:cxnLst>
    <dgm:cxn modelId="{3E674FB0-867A-4932-AA3E-24AF370670D3}" type="presOf" srcId="{CAE6867A-354F-CF4E-9ECF-C3CC9BF4F70E}" destId="{0B321DF0-9871-1049-B6C7-5B66798D273D}" srcOrd="0" destOrd="0" presId="urn:microsoft.com/office/officeart/2005/8/layout/cycle6"/>
    <dgm:cxn modelId="{C407F7D8-E87E-41CD-9DBC-ADF4DA88F92A}" type="presOf" srcId="{7A886E06-4057-854F-8B1B-3E1CD6AFEA74}" destId="{2825391E-728E-E143-88B1-64436634F239}" srcOrd="0" destOrd="0" presId="urn:microsoft.com/office/officeart/2005/8/layout/cycle6"/>
    <dgm:cxn modelId="{4F79DA20-89AB-47AD-9B0F-F5A7AFC94424}" srcId="{CAE6867A-354F-CF4E-9ECF-C3CC9BF4F70E}" destId="{0E00ABEC-1A0E-40C9-82C7-6B2775FAAD61}" srcOrd="1" destOrd="0" parTransId="{4616162A-1C6E-4A63-9FFA-15DCD3D96B79}" sibTransId="{77718BB3-2AFF-4910-B5B7-C6744844B731}"/>
    <dgm:cxn modelId="{7FC52682-F852-4267-8031-39DE7B19EE3A}" type="presOf" srcId="{0E00ABEC-1A0E-40C9-82C7-6B2775FAAD61}" destId="{6FEFAA1C-6428-4CD6-82BA-8C7774DAB4D3}" srcOrd="0" destOrd="0" presId="urn:microsoft.com/office/officeart/2005/8/layout/cycle6"/>
    <dgm:cxn modelId="{E39DDE33-F413-4E7D-A34A-A7B75AC82573}" type="presOf" srcId="{77718BB3-2AFF-4910-B5B7-C6744844B731}" destId="{5B9671A3-C726-42A6-9421-F417EB9A8D01}" srcOrd="0" destOrd="0" presId="urn:microsoft.com/office/officeart/2005/8/layout/cycle6"/>
    <dgm:cxn modelId="{43A88ECD-26F2-41E1-9F2A-F0FE88BB94EB}" type="presOf" srcId="{0675C8AE-63A3-8444-B7D4-314F5041F246}" destId="{A417B2FF-2428-A842-A1D6-313582CD5807}" srcOrd="0" destOrd="0" presId="urn:microsoft.com/office/officeart/2005/8/layout/cycle6"/>
    <dgm:cxn modelId="{7597B12F-97D6-E746-A5E1-0DF7623EDCA4}" srcId="{CAE6867A-354F-CF4E-9ECF-C3CC9BF4F70E}" destId="{0675C8AE-63A3-8444-B7D4-314F5041F246}" srcOrd="0" destOrd="0" parTransId="{31986897-45F6-EE42-B075-E7F1B63D2026}" sibTransId="{7A886E06-4057-854F-8B1B-3E1CD6AFEA74}"/>
    <dgm:cxn modelId="{1620B630-2BC4-4FFA-965D-93B9D8869FBD}" type="presParOf" srcId="{0B321DF0-9871-1049-B6C7-5B66798D273D}" destId="{A417B2FF-2428-A842-A1D6-313582CD5807}" srcOrd="0" destOrd="0" presId="urn:microsoft.com/office/officeart/2005/8/layout/cycle6"/>
    <dgm:cxn modelId="{4E0B4523-D662-4CAB-B604-6CD62474B7E9}" type="presParOf" srcId="{0B321DF0-9871-1049-B6C7-5B66798D273D}" destId="{66DE5C2D-9475-834E-A709-D94C7FCA3C96}" srcOrd="1" destOrd="0" presId="urn:microsoft.com/office/officeart/2005/8/layout/cycle6"/>
    <dgm:cxn modelId="{295906C4-9070-4DB8-957E-FAFC95329265}" type="presParOf" srcId="{0B321DF0-9871-1049-B6C7-5B66798D273D}" destId="{2825391E-728E-E143-88B1-64436634F239}" srcOrd="2" destOrd="0" presId="urn:microsoft.com/office/officeart/2005/8/layout/cycle6"/>
    <dgm:cxn modelId="{3E240532-B9CC-4B6A-BFFC-288630CBA9EA}" type="presParOf" srcId="{0B321DF0-9871-1049-B6C7-5B66798D273D}" destId="{6FEFAA1C-6428-4CD6-82BA-8C7774DAB4D3}" srcOrd="3" destOrd="0" presId="urn:microsoft.com/office/officeart/2005/8/layout/cycle6"/>
    <dgm:cxn modelId="{14A21BBF-B668-46F7-8C83-37C7A29731FE}" type="presParOf" srcId="{0B321DF0-9871-1049-B6C7-5B66798D273D}" destId="{C01F6AB8-D6D9-4762-8538-3B698B3481EC}" srcOrd="4" destOrd="0" presId="urn:microsoft.com/office/officeart/2005/8/layout/cycle6"/>
    <dgm:cxn modelId="{C90722D7-CB19-459D-97E6-E93F164A3753}" type="presParOf" srcId="{0B321DF0-9871-1049-B6C7-5B66798D273D}" destId="{5B9671A3-C726-42A6-9421-F417EB9A8D01}" srcOrd="5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17B2FF-2428-A842-A1D6-313582CD5807}">
      <dsp:nvSpPr>
        <dsp:cNvPr id="0" name=""/>
        <dsp:cNvSpPr/>
      </dsp:nvSpPr>
      <dsp:spPr>
        <a:xfrm>
          <a:off x="8" y="576067"/>
          <a:ext cx="3767059" cy="244858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MOH Mozambique</a:t>
          </a:r>
          <a:endParaRPr lang="en-US" sz="4600" kern="1200" dirty="0"/>
        </a:p>
      </dsp:txBody>
      <dsp:txXfrm>
        <a:off x="119538" y="695597"/>
        <a:ext cx="3527999" cy="2209528"/>
      </dsp:txXfrm>
    </dsp:sp>
    <dsp:sp modelId="{2825391E-728E-E143-88B1-64436634F239}">
      <dsp:nvSpPr>
        <dsp:cNvPr id="0" name=""/>
        <dsp:cNvSpPr/>
      </dsp:nvSpPr>
      <dsp:spPr>
        <a:xfrm>
          <a:off x="1886225" y="328043"/>
          <a:ext cx="4153478" cy="4153478"/>
        </a:xfrm>
        <a:custGeom>
          <a:avLst/>
          <a:gdLst/>
          <a:ahLst/>
          <a:cxnLst/>
          <a:rect l="0" t="0" r="0" b="0"/>
          <a:pathLst>
            <a:path>
              <a:moveTo>
                <a:pt x="1109783" y="238848"/>
              </a:moveTo>
              <a:arcTo wR="2076739" hR="2076739" stAng="14535008" swAng="3301552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EFAA1C-6428-4CD6-82BA-8C7774DAB4D3}">
      <dsp:nvSpPr>
        <dsp:cNvPr id="0" name=""/>
        <dsp:cNvSpPr/>
      </dsp:nvSpPr>
      <dsp:spPr>
        <a:xfrm>
          <a:off x="4153820" y="567990"/>
          <a:ext cx="3767059" cy="244858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HSE Ireland</a:t>
          </a:r>
        </a:p>
      </dsp:txBody>
      <dsp:txXfrm>
        <a:off x="4273350" y="687520"/>
        <a:ext cx="3527999" cy="2209528"/>
      </dsp:txXfrm>
    </dsp:sp>
    <dsp:sp modelId="{5B9671A3-C726-42A6-9421-F417EB9A8D01}">
      <dsp:nvSpPr>
        <dsp:cNvPr id="0" name=""/>
        <dsp:cNvSpPr/>
      </dsp:nvSpPr>
      <dsp:spPr>
        <a:xfrm>
          <a:off x="1800443" y="858329"/>
          <a:ext cx="4324574" cy="4324574"/>
        </a:xfrm>
        <a:custGeom>
          <a:avLst/>
          <a:gdLst/>
          <a:ahLst/>
          <a:cxnLst/>
          <a:rect l="0" t="0" r="0" b="0"/>
          <a:pathLst>
            <a:path>
              <a:moveTo>
                <a:pt x="4324219" y="2201492"/>
              </a:moveTo>
              <a:arcTo wR="2162287" hR="2162287" stAng="21662334" swAng="10662490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41CA1-C878-4877-A2F0-00E870E8C27D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0DB89-DB02-4112-9D64-09871CA7EB9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58876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0DB89-DB02-4112-9D64-09871CA7EB91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57516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0DB89-DB02-4112-9D64-09871CA7EB91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61294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en-I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Partnership </a:t>
            </a:r>
            <a:r>
              <a:rPr lang="en-I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agreement between the Irish Health Service Executive and the Mozambican Ministry of Health marked a new and exciting phase in the</a:t>
            </a:r>
            <a:r>
              <a:rPr lang="en-I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relationship</a:t>
            </a:r>
            <a:r>
              <a:rPr lang="en-I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that exists since 1996, almost 21 years.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smtClean="0"/>
              <a:t>With this agreement marked </a:t>
            </a:r>
            <a:r>
              <a:rPr lang="en-I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first time that staff from our respective health institutions work together under the common </a:t>
            </a:r>
            <a:r>
              <a:rPr lang="en-I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objective of improving the quality and safety of health services to the people of Mozambique.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D96CA-22D1-4660-9ED1-2B803FCFD4F2}" type="slidenum">
              <a:rPr lang="en-IE" smtClean="0"/>
              <a:pPr/>
              <a:t>3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69158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There was a great believe that both </a:t>
            </a:r>
            <a:r>
              <a:rPr lang="en-IE" dirty="0"/>
              <a:t>sides are highly motivated to maximise the potential that this agreement has to offer.</a:t>
            </a:r>
            <a:endParaRPr lang="en-ZA" dirty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0DB89-DB02-4112-9D64-09871CA7EB91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44325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D96CA-22D1-4660-9ED1-2B803FCFD4F2}" type="slidenum">
              <a:rPr lang="en-IE" smtClean="0"/>
              <a:pPr/>
              <a:t>7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32118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D96CA-22D1-4660-9ED1-2B803FCFD4F2}" type="slidenum">
              <a:rPr lang="en-IE" smtClean="0"/>
              <a:pPr/>
              <a:t>8</a:t>
            </a:fld>
            <a:endParaRPr lang="en-I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D96CA-22D1-4660-9ED1-2B803FCFD4F2}" type="slidenum">
              <a:rPr lang="en-IE" smtClean="0"/>
              <a:pPr/>
              <a:t>22</a:t>
            </a:fld>
            <a:endParaRPr lang="en-I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Ruairi</a:t>
            </a:r>
            <a:r>
              <a:rPr lang="en-IE" baseline="0" dirty="0" smtClean="0"/>
              <a:t> de Burca</a:t>
            </a:r>
          </a:p>
          <a:p>
            <a:r>
              <a:rPr lang="en-IE" baseline="0" dirty="0" smtClean="0"/>
              <a:t>Good example of facilitating existing expertise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D96CA-22D1-4660-9ED1-2B803FCFD4F2}" type="slidenum">
              <a:rPr lang="en-IE" smtClean="0"/>
              <a:pPr/>
              <a:t>24</a:t>
            </a:fld>
            <a:endParaRPr lang="en-I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82D2-27CB-4815-A7FD-717D0DCA3CDA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38E6-4484-49A7-92E8-A712C15DEC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260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82D2-27CB-4815-A7FD-717D0DCA3CDA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38E6-4484-49A7-92E8-A712C15DEC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38744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82D2-27CB-4815-A7FD-717D0DCA3CDA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38E6-4484-49A7-92E8-A712C15DEC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66325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82D2-27CB-4815-A7FD-717D0DCA3CDA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38E6-4484-49A7-92E8-A712C15DEC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4750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82D2-27CB-4815-A7FD-717D0DCA3CDA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38E6-4484-49A7-92E8-A712C15DEC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27991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82D2-27CB-4815-A7FD-717D0DCA3CDA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38E6-4484-49A7-92E8-A712C15DEC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15839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82D2-27CB-4815-A7FD-717D0DCA3CDA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38E6-4484-49A7-92E8-A712C15DEC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66844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82D2-27CB-4815-A7FD-717D0DCA3CDA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38E6-4484-49A7-92E8-A712C15DEC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36880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82D2-27CB-4815-A7FD-717D0DCA3CDA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38E6-4484-49A7-92E8-A712C15DEC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9175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82D2-27CB-4815-A7FD-717D0DCA3CDA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38E6-4484-49A7-92E8-A712C15DEC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49801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82D2-27CB-4815-A7FD-717D0DCA3CDA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38E6-4484-49A7-92E8-A712C15DEC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62776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282D2-27CB-4815-A7FD-717D0DCA3CDA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E38E6-4484-49A7-92E8-A712C15DEC8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36586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908721"/>
            <a:ext cx="8568952" cy="2232247"/>
          </a:xfrm>
        </p:spPr>
        <p:txBody>
          <a:bodyPr>
            <a:normAutofit fontScale="90000"/>
          </a:bodyPr>
          <a:lstStyle/>
          <a:p>
            <a:r>
              <a:rPr lang="en-IE" b="1" dirty="0" smtClean="0"/>
              <a:t/>
            </a:r>
            <a:br>
              <a:rPr lang="en-IE" b="1" dirty="0" smtClean="0"/>
            </a:br>
            <a:r>
              <a:rPr lang="en-IE" b="1" dirty="0" smtClean="0"/>
              <a:t>Partnership-in-practice</a:t>
            </a:r>
            <a:r>
              <a:rPr lang="en-IE" b="1" dirty="0"/>
              <a:t>: </a:t>
            </a:r>
            <a:r>
              <a:rPr lang="en-IE" b="1" dirty="0" smtClean="0"/>
              <a:t>strengthening </a:t>
            </a:r>
            <a:r>
              <a:rPr lang="en-IE" b="1" dirty="0"/>
              <a:t>the health workforce in Mozambique </a:t>
            </a:r>
            <a:r>
              <a:rPr lang="en-ZA" dirty="0"/>
              <a:t/>
            </a:r>
            <a:br>
              <a:rPr lang="en-ZA" dirty="0"/>
            </a:b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3501008"/>
            <a:ext cx="8856984" cy="2232248"/>
          </a:xfrm>
        </p:spPr>
        <p:txBody>
          <a:bodyPr>
            <a:normAutofit fontScale="70000" lnSpcReduction="20000"/>
          </a:bodyPr>
          <a:lstStyle/>
          <a:p>
            <a:r>
              <a:rPr lang="en-IE" b="1" i="1" dirty="0" smtClean="0">
                <a:solidFill>
                  <a:srgbClr val="0000FF"/>
                </a:solidFill>
              </a:rPr>
              <a:t>Ministry of Health Mozambique - Health Service Executive Ireland</a:t>
            </a:r>
          </a:p>
          <a:p>
            <a:r>
              <a:rPr lang="en-IE" b="1" i="1" dirty="0" smtClean="0">
                <a:solidFill>
                  <a:srgbClr val="0000FF"/>
                </a:solidFill>
              </a:rPr>
              <a:t> </a:t>
            </a:r>
            <a:r>
              <a:rPr lang="en-IE" b="1" i="1" dirty="0" smtClean="0">
                <a:solidFill>
                  <a:srgbClr val="0000FF"/>
                </a:solidFill>
              </a:rPr>
              <a:t>ESTHER </a:t>
            </a:r>
            <a:r>
              <a:rPr lang="en-IE" b="1" i="1" dirty="0" smtClean="0">
                <a:solidFill>
                  <a:srgbClr val="0000FF"/>
                </a:solidFill>
              </a:rPr>
              <a:t>Programme, Irish Aid,  </a:t>
            </a:r>
          </a:p>
          <a:p>
            <a:r>
              <a:rPr lang="en-IE" b="1" i="1" dirty="0" smtClean="0">
                <a:solidFill>
                  <a:srgbClr val="0000FF"/>
                </a:solidFill>
              </a:rPr>
              <a:t>International Society for Quality in Health Care</a:t>
            </a:r>
            <a:endParaRPr lang="en-IE" b="1" i="1" dirty="0" smtClean="0">
              <a:solidFill>
                <a:srgbClr val="0000FF"/>
              </a:solidFill>
            </a:endParaRPr>
          </a:p>
          <a:p>
            <a:endParaRPr lang="en-IE" b="1" i="1" dirty="0" smtClean="0"/>
          </a:p>
          <a:p>
            <a:r>
              <a:rPr lang="en-IE" b="1" dirty="0"/>
              <a:t>Jonas </a:t>
            </a:r>
            <a:r>
              <a:rPr lang="en-IE" b="1" dirty="0" err="1"/>
              <a:t>Chambule</a:t>
            </a:r>
            <a:r>
              <a:rPr lang="en-IE" b="1" dirty="0"/>
              <a:t>, Irish Aid, </a:t>
            </a:r>
            <a:r>
              <a:rPr lang="en-IE" b="1" dirty="0" smtClean="0"/>
              <a:t>Mozambique</a:t>
            </a:r>
          </a:p>
          <a:p>
            <a:r>
              <a:rPr lang="en-IE" b="1" dirty="0" smtClean="0"/>
              <a:t>Dublin, 14</a:t>
            </a:r>
            <a:r>
              <a:rPr lang="en-IE" b="1" baseline="30000" dirty="0" smtClean="0"/>
              <a:t>th</a:t>
            </a:r>
            <a:r>
              <a:rPr lang="en-IE" b="1" dirty="0" smtClean="0"/>
              <a:t> November 2017</a:t>
            </a:r>
            <a:endParaRPr lang="en-IE" b="1" dirty="0"/>
          </a:p>
          <a:p>
            <a:endParaRPr lang="en-ZA" dirty="0"/>
          </a:p>
        </p:txBody>
      </p:sp>
      <p:sp>
        <p:nvSpPr>
          <p:cNvPr id="4" name="AutoShape 2" descr="cid:AFE801A12A1FA7438CFADADF0E6E550D@eurprd01.prod.exchangelabs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5" name="AutoShape 4" descr="cid:AFE801A12A1FA7438CFADADF0E6E550D@eurprd01.prod.exchangelabs.co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06806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444" y="116632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0000FF"/>
                </a:solidFill>
              </a:rPr>
              <a:t>Country Context: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38636"/>
            <a:ext cx="8712968" cy="4987527"/>
          </a:xfrm>
        </p:spPr>
        <p:txBody>
          <a:bodyPr>
            <a:normAutofit fontScale="92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27 </a:t>
            </a:r>
            <a:r>
              <a:rPr lang="en-US" dirty="0"/>
              <a:t>million </a:t>
            </a:r>
            <a:r>
              <a:rPr lang="en-US" dirty="0" smtClean="0"/>
              <a:t>habitants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Cost Land </a:t>
            </a:r>
            <a:r>
              <a:rPr lang="en-US" dirty="0"/>
              <a:t>3000 km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Maternal </a:t>
            </a:r>
            <a:r>
              <a:rPr lang="en-US" dirty="0"/>
              <a:t>deaths 408/100.000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Infant Neonatal  </a:t>
            </a:r>
            <a:r>
              <a:rPr lang="en-US" dirty="0"/>
              <a:t>deaths  64/1000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HIV Prevalence </a:t>
            </a:r>
            <a:r>
              <a:rPr lang="en-US" dirty="0"/>
              <a:t>11.5%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Life expectancy  53 years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Health </a:t>
            </a:r>
            <a:r>
              <a:rPr lang="en-US" dirty="0" smtClean="0"/>
              <a:t>Services coverage </a:t>
            </a:r>
            <a:r>
              <a:rPr lang="en-US" dirty="0"/>
              <a:t>60%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Infectious diseases (Malaria</a:t>
            </a:r>
            <a:r>
              <a:rPr lang="en-US" dirty="0"/>
              <a:t>, TB</a:t>
            </a:r>
            <a:r>
              <a:rPr lang="en-US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Chronic Malnutrition One in two Children Under 5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189" y="188640"/>
            <a:ext cx="3980884" cy="2160240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5863815" y="2132856"/>
            <a:ext cx="436377" cy="4320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59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15050-03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3956" y="1268760"/>
            <a:ext cx="7992888" cy="482453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dirty="0" smtClean="0"/>
              <a:t>Where we </a:t>
            </a:r>
            <a:r>
              <a:rPr lang="en-IE" dirty="0" smtClean="0"/>
              <a:t>started</a:t>
            </a:r>
            <a:r>
              <a:rPr lang="en-IE" dirty="0" smtClean="0"/>
              <a:t>?</a:t>
            </a:r>
            <a:endParaRPr lang="en-IE" dirty="0"/>
          </a:p>
        </p:txBody>
      </p:sp>
      <p:sp>
        <p:nvSpPr>
          <p:cNvPr id="4" name="TextBox 3"/>
          <p:cNvSpPr txBox="1"/>
          <p:nvPr/>
        </p:nvSpPr>
        <p:spPr>
          <a:xfrm>
            <a:off x="445750" y="6100609"/>
            <a:ext cx="7949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/>
              <a:t>St James Hospital </a:t>
            </a:r>
            <a:r>
              <a:rPr lang="pt-PT" sz="2800" b="1" dirty="0" err="1" smtClean="0"/>
              <a:t>in</a:t>
            </a:r>
            <a:r>
              <a:rPr lang="pt-PT" sz="2800" b="1" dirty="0" smtClean="0"/>
              <a:t> Dublin, 4th </a:t>
            </a:r>
            <a:r>
              <a:rPr lang="pt-PT" sz="2800" b="1" dirty="0" err="1" smtClean="0"/>
              <a:t>June</a:t>
            </a:r>
            <a:r>
              <a:rPr lang="pt-PT" sz="2800" b="1" dirty="0" smtClean="0"/>
              <a:t> 2014</a:t>
            </a:r>
            <a:endParaRPr lang="en-ZA" sz="2800" b="1" dirty="0"/>
          </a:p>
        </p:txBody>
      </p:sp>
    </p:spTree>
    <p:extLst>
      <p:ext uri="{BB962C8B-B14F-4D97-AF65-F5344CB8AC3E}">
        <p14:creationId xmlns:p14="http://schemas.microsoft.com/office/powerpoint/2010/main" val="5245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1026" name="Picture 2" descr="C:\Users\user\Downloads\PresMozambiqueDayTwo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047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Develop a shared partnership:</a:t>
            </a:r>
            <a:endParaRPr lang="en-US" b="1" dirty="0">
              <a:solidFill>
                <a:srgbClr val="0000FF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4512731"/>
              </p:ext>
            </p:extLst>
          </p:nvPr>
        </p:nvGraphicFramePr>
        <p:xfrm>
          <a:off x="755576" y="1196752"/>
          <a:ext cx="792088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3317407" y="4642805"/>
            <a:ext cx="2807915" cy="1263470"/>
            <a:chOff x="-55805" y="1334110"/>
            <a:chExt cx="2807915" cy="1788276"/>
          </a:xfrm>
        </p:grpSpPr>
        <p:sp>
          <p:nvSpPr>
            <p:cNvPr id="7" name="Rounded Rectangle 6"/>
            <p:cNvSpPr/>
            <p:nvPr/>
          </p:nvSpPr>
          <p:spPr>
            <a:xfrm>
              <a:off x="-55805" y="1334110"/>
              <a:ext cx="2807915" cy="1788276"/>
            </a:xfrm>
            <a:prstGeom prst="roundRect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88211" y="1421406"/>
              <a:ext cx="2576603" cy="16136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400" kern="1200" dirty="0" smtClean="0"/>
                <a:t>Irish Aid </a:t>
              </a:r>
              <a:endParaRPr lang="en-US" sz="3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0661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 idx="4294967295"/>
          </p:nvPr>
        </p:nvSpPr>
        <p:spPr>
          <a:xfrm>
            <a:off x="483669" y="144079"/>
            <a:ext cx="8020250" cy="625943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Where </a:t>
            </a:r>
            <a:r>
              <a:rPr lang="en-US" sz="2800" b="1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800" b="1" dirty="0" smtClean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his Partnership fits within the Sector Strategic Plan </a:t>
            </a:r>
            <a:endParaRPr lang="en-US" sz="2800" b="1" dirty="0">
              <a:solidFill>
                <a:srgbClr val="0000FF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9938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879243"/>
            <a:ext cx="8576109" cy="5986914"/>
          </a:xfrm>
        </p:spPr>
      </p:pic>
      <p:sp>
        <p:nvSpPr>
          <p:cNvPr id="6" name="Oval 5"/>
          <p:cNvSpPr/>
          <p:nvPr/>
        </p:nvSpPr>
        <p:spPr>
          <a:xfrm>
            <a:off x="2028525" y="3284984"/>
            <a:ext cx="952901" cy="100102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Oval 6"/>
          <p:cNvSpPr/>
          <p:nvPr/>
        </p:nvSpPr>
        <p:spPr>
          <a:xfrm flipV="1">
            <a:off x="6193856" y="5013176"/>
            <a:ext cx="2548289" cy="136678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21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3528" y="269776"/>
            <a:ext cx="8136904" cy="1431032"/>
          </a:xfrm>
        </p:spPr>
        <p:txBody>
          <a:bodyPr>
            <a:normAutofit fontScale="90000"/>
          </a:bodyPr>
          <a:lstStyle/>
          <a:p>
            <a:r>
              <a:rPr lang="en-IE" dirty="0" smtClean="0">
                <a:solidFill>
                  <a:srgbClr val="0000FF"/>
                </a:solidFill>
              </a:rPr>
              <a:t>Partnerships contribute to Health Systems Strengthening</a:t>
            </a:r>
            <a:endParaRPr lang="en-IE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1520" y="3933055"/>
            <a:ext cx="8640960" cy="280831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/>
              <a:t>Theory of Change</a:t>
            </a:r>
          </a:p>
          <a:p>
            <a:r>
              <a:rPr lang="en-US" sz="2400" dirty="0"/>
              <a:t>Innovative and improved practices in health management and service delivery not only benefit the involved institutions but feed into </a:t>
            </a:r>
            <a:r>
              <a:rPr lang="en-US" sz="2400" dirty="0" smtClean="0"/>
              <a:t>local, national, technical, policy </a:t>
            </a:r>
            <a:r>
              <a:rPr lang="en-US" sz="2400" dirty="0"/>
              <a:t>discussions and decisions and thereby contribute to address systemic challenges and consequently contribute to universal health coverage and achieving healthy lives and wellbeing for all at all ages (SDG 3).</a:t>
            </a:r>
            <a:endParaRPr lang="en-IE" sz="2400" dirty="0"/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8424936" cy="21602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202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b="1" dirty="0" smtClean="0">
                <a:solidFill>
                  <a:srgbClr val="0000FF"/>
                </a:solidFill>
              </a:rPr>
              <a:t>PRACTICAL Model adopted:</a:t>
            </a:r>
            <a:endParaRPr lang="en-IE" b="1" i="1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1520" y="1268761"/>
            <a:ext cx="8784976" cy="533986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IE" sz="3500" dirty="0" smtClean="0"/>
              <a:t>“Together we go further” - </a:t>
            </a:r>
            <a:r>
              <a:rPr lang="en-IE" sz="1900" i="1" dirty="0" smtClean="0"/>
              <a:t>(Dr </a:t>
            </a:r>
            <a:r>
              <a:rPr lang="en-IE" sz="1900" i="1" dirty="0" err="1" smtClean="0"/>
              <a:t>Elenia</a:t>
            </a:r>
            <a:r>
              <a:rPr lang="en-IE" sz="1900" i="1" dirty="0" smtClean="0"/>
              <a:t> Amado, </a:t>
            </a:r>
            <a:r>
              <a:rPr lang="en-IE" sz="1900" i="1" dirty="0" err="1" smtClean="0"/>
              <a:t>MoH</a:t>
            </a:r>
            <a:r>
              <a:rPr lang="en-IE" sz="1900" i="1" dirty="0" smtClean="0"/>
              <a:t> Mozambique)</a:t>
            </a:r>
          </a:p>
          <a:p>
            <a:pPr marL="0" indent="0" algn="ctr">
              <a:buNone/>
            </a:pPr>
            <a:endParaRPr lang="en-IE" dirty="0" smtClean="0"/>
          </a:p>
          <a:p>
            <a:r>
              <a:rPr lang="en-IE" sz="4400" dirty="0" smtClean="0">
                <a:solidFill>
                  <a:srgbClr val="0000FF"/>
                </a:solidFill>
              </a:rPr>
              <a:t>Capacity building in Quality Improvement</a:t>
            </a:r>
          </a:p>
          <a:p>
            <a:pPr lvl="1"/>
            <a:r>
              <a:rPr lang="en-IE" sz="4000" dirty="0" smtClean="0"/>
              <a:t>Sharing resources and experience</a:t>
            </a:r>
          </a:p>
          <a:p>
            <a:pPr lvl="1"/>
            <a:r>
              <a:rPr lang="en-IE" sz="4000" dirty="0" smtClean="0"/>
              <a:t>Collaboration with ISQua</a:t>
            </a:r>
          </a:p>
          <a:p>
            <a:pPr lvl="1"/>
            <a:r>
              <a:rPr lang="en-IE" sz="4000" dirty="0" smtClean="0"/>
              <a:t>Training teams from MoH and 15 hospitals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5106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42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/>
          </a:bodyPr>
          <a:lstStyle/>
          <a:p>
            <a:r>
              <a:rPr lang="en-IE" sz="4800" b="1" dirty="0" smtClean="0">
                <a:solidFill>
                  <a:srgbClr val="0000FF"/>
                </a:solidFill>
              </a:rPr>
              <a:t>What was done so far?</a:t>
            </a:r>
            <a:endParaRPr lang="en-IE" sz="4800" b="1" dirty="0">
              <a:solidFill>
                <a:srgbClr val="0000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5256584"/>
          </a:xfrm>
        </p:spPr>
        <p:txBody>
          <a:bodyPr>
            <a:normAutofit fontScale="92500" lnSpcReduction="20000"/>
          </a:bodyPr>
          <a:lstStyle/>
          <a:p>
            <a:r>
              <a:rPr lang="en-IE" dirty="0" smtClean="0"/>
              <a:t>Exchange visits </a:t>
            </a:r>
            <a:r>
              <a:rPr lang="en-IE" sz="2000" dirty="0" smtClean="0"/>
              <a:t>(Sept 2014 to August 2015)</a:t>
            </a:r>
            <a:endParaRPr lang="en-IE" dirty="0" smtClean="0"/>
          </a:p>
          <a:p>
            <a:pPr lvl="1"/>
            <a:r>
              <a:rPr lang="en-IE" dirty="0" smtClean="0"/>
              <a:t>Developed a programme of work in Ireland</a:t>
            </a:r>
          </a:p>
          <a:p>
            <a:pPr lvl="1"/>
            <a:r>
              <a:rPr lang="en-IE" dirty="0" smtClean="0"/>
              <a:t>Confirmed in Mozambique</a:t>
            </a:r>
          </a:p>
          <a:p>
            <a:pPr marL="457200" lvl="1" indent="0">
              <a:buNone/>
            </a:pPr>
            <a:endParaRPr lang="en-IE" dirty="0" smtClean="0"/>
          </a:p>
          <a:p>
            <a:r>
              <a:rPr lang="en-IE" dirty="0" err="1" smtClean="0"/>
              <a:t>Ongoing</a:t>
            </a:r>
            <a:r>
              <a:rPr lang="en-IE" dirty="0" smtClean="0"/>
              <a:t> communication </a:t>
            </a:r>
          </a:p>
          <a:p>
            <a:endParaRPr lang="en-IE" dirty="0" smtClean="0"/>
          </a:p>
          <a:p>
            <a:r>
              <a:rPr lang="en-IE" dirty="0" smtClean="0"/>
              <a:t>MISAU took charge </a:t>
            </a:r>
            <a:r>
              <a:rPr lang="en-IE" sz="2400" dirty="0" smtClean="0"/>
              <a:t>(Feb 2016)</a:t>
            </a:r>
            <a:endParaRPr lang="en-IE" dirty="0" smtClean="0"/>
          </a:p>
          <a:p>
            <a:pPr lvl="1"/>
            <a:r>
              <a:rPr lang="en-IE" dirty="0" smtClean="0"/>
              <a:t>First workshop Aug 2016</a:t>
            </a:r>
          </a:p>
          <a:p>
            <a:pPr lvl="1"/>
            <a:r>
              <a:rPr lang="en-IE" dirty="0" smtClean="0"/>
              <a:t>Second workshop Nov 2016</a:t>
            </a:r>
          </a:p>
          <a:p>
            <a:pPr lvl="1"/>
            <a:r>
              <a:rPr lang="en-IE" dirty="0" smtClean="0"/>
              <a:t>Third workshop Mar 2017</a:t>
            </a:r>
          </a:p>
          <a:p>
            <a:pPr lvl="1"/>
            <a:r>
              <a:rPr lang="en-IE" dirty="0" smtClean="0"/>
              <a:t>Training of Trainers (</a:t>
            </a:r>
            <a:r>
              <a:rPr lang="en-IE" dirty="0" err="1" smtClean="0"/>
              <a:t>ToT</a:t>
            </a:r>
            <a:r>
              <a:rPr lang="en-IE" dirty="0" smtClean="0"/>
              <a:t>) August 2017</a:t>
            </a:r>
          </a:p>
          <a:p>
            <a:pPr lvl="1"/>
            <a:r>
              <a:rPr lang="en-IE" dirty="0" smtClean="0"/>
              <a:t>November 2017 - Move to </a:t>
            </a:r>
            <a:r>
              <a:rPr lang="en-IE" dirty="0"/>
              <a:t>e</a:t>
            </a:r>
            <a:r>
              <a:rPr lang="en-IE" dirty="0" smtClean="0"/>
              <a:t>xplore twining Hospitals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9952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4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6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36712"/>
            <a:ext cx="8784976" cy="59766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39752" y="188640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00FF"/>
                </a:solidFill>
              </a:rPr>
              <a:t>NAMPULA CENTRAL HOSPITAL</a:t>
            </a:r>
            <a:endParaRPr lang="en-ZA" sz="3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59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8217"/>
            <a:ext cx="8928992" cy="65527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94408" y="332656"/>
            <a:ext cx="43204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Manhica</a:t>
            </a:r>
            <a:r>
              <a:rPr lang="pt-PT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t-PT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District</a:t>
            </a:r>
            <a:r>
              <a:rPr lang="pt-PT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Hospital</a:t>
            </a:r>
          </a:p>
          <a:p>
            <a:pPr algn="ctr"/>
            <a:endParaRPr lang="en-ZA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577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5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06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24408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8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-171400"/>
            <a:ext cx="454485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260648"/>
            <a:ext cx="4858774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06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IE" dirty="0" smtClean="0"/>
              <a:t>Has it worked?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400600"/>
          </a:xfrm>
        </p:spPr>
        <p:txBody>
          <a:bodyPr>
            <a:normAutofit fontScale="70000" lnSpcReduction="20000"/>
          </a:bodyPr>
          <a:lstStyle/>
          <a:p>
            <a:r>
              <a:rPr lang="en-IE" dirty="0" smtClean="0"/>
              <a:t>Improvements in safety and quality of care:</a:t>
            </a:r>
          </a:p>
          <a:p>
            <a:endParaRPr lang="en-IE" dirty="0" smtClean="0"/>
          </a:p>
          <a:p>
            <a:pPr lvl="1"/>
            <a:r>
              <a:rPr lang="en-IE" dirty="0" smtClean="0"/>
              <a:t>Reduced by half nr of death in the first 24h at Emergency Unit </a:t>
            </a:r>
          </a:p>
          <a:p>
            <a:pPr lvl="1"/>
            <a:r>
              <a:rPr lang="en-IE" dirty="0" smtClean="0"/>
              <a:t>Reduced 40% of still births in </a:t>
            </a:r>
            <a:r>
              <a:rPr lang="en-IE" dirty="0" err="1" smtClean="0"/>
              <a:t>Lichinga</a:t>
            </a:r>
            <a:endParaRPr lang="en-IE" dirty="0" smtClean="0"/>
          </a:p>
          <a:p>
            <a:pPr lvl="1"/>
            <a:r>
              <a:rPr lang="en-IE" dirty="0" smtClean="0"/>
              <a:t>Reduced waiting times in Case of </a:t>
            </a:r>
            <a:r>
              <a:rPr lang="en-IE" dirty="0" err="1" smtClean="0"/>
              <a:t>Matola</a:t>
            </a:r>
            <a:r>
              <a:rPr lang="en-IE" dirty="0" smtClean="0"/>
              <a:t>, </a:t>
            </a:r>
            <a:r>
              <a:rPr lang="en-IE" dirty="0" err="1" smtClean="0"/>
              <a:t>Mavalane</a:t>
            </a:r>
            <a:r>
              <a:rPr lang="en-IE" dirty="0" smtClean="0"/>
              <a:t>… </a:t>
            </a:r>
          </a:p>
          <a:p>
            <a:pPr lvl="1"/>
            <a:r>
              <a:rPr lang="en-IE" dirty="0" smtClean="0"/>
              <a:t>Improved record keeping - Case of </a:t>
            </a:r>
            <a:r>
              <a:rPr lang="en-IE" dirty="0" err="1" smtClean="0"/>
              <a:t>Nampula</a:t>
            </a:r>
            <a:endParaRPr lang="en-IE" dirty="0" smtClean="0"/>
          </a:p>
          <a:p>
            <a:pPr lvl="1"/>
            <a:r>
              <a:rPr lang="en-IE" dirty="0" smtClean="0"/>
              <a:t>Reduction in patients absconding from hospital</a:t>
            </a:r>
          </a:p>
          <a:p>
            <a:endParaRPr lang="en-IE" dirty="0" smtClean="0"/>
          </a:p>
          <a:p>
            <a:r>
              <a:rPr lang="en-IE" dirty="0" smtClean="0"/>
              <a:t>Staff morale improved at hospitals</a:t>
            </a:r>
          </a:p>
          <a:p>
            <a:endParaRPr lang="en-IE" dirty="0" smtClean="0"/>
          </a:p>
          <a:p>
            <a:r>
              <a:rPr lang="en-IE" dirty="0" smtClean="0"/>
              <a:t>Staff have acquired tools and skills to continue changing practices</a:t>
            </a:r>
          </a:p>
          <a:p>
            <a:endParaRPr lang="en-IE" dirty="0" smtClean="0"/>
          </a:p>
          <a:p>
            <a:pPr algn="ctr">
              <a:buNone/>
            </a:pPr>
            <a:r>
              <a:rPr lang="en-IE" sz="4600" dirty="0" smtClean="0"/>
              <a:t>BUT THIS HAS TO BE SUSTAINED. WE ARE ONLY AT BEGINNING OF THE JOURNEY </a:t>
            </a:r>
          </a:p>
        </p:txBody>
      </p:sp>
    </p:spTree>
    <p:extLst>
      <p:ext uri="{BB962C8B-B14F-4D97-AF65-F5344CB8AC3E}">
        <p14:creationId xmlns:p14="http://schemas.microsoft.com/office/powerpoint/2010/main" val="286521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>
                <a:solidFill>
                  <a:srgbClr val="0000FF"/>
                </a:solidFill>
              </a:rPr>
              <a:t>LICHINGA Provincial Hospital</a:t>
            </a:r>
            <a:endParaRPr lang="pt-PT" b="1" dirty="0">
              <a:solidFill>
                <a:srgbClr val="0000FF"/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pt-PT" b="1" dirty="0" smtClean="0">
                <a:solidFill>
                  <a:srgbClr val="FF0000"/>
                </a:solidFill>
              </a:rPr>
              <a:t>Elevado numero de NM com foco positivo a entrada na maternidade 1 do HPL</a:t>
            </a:r>
          </a:p>
          <a:p>
            <a:pPr algn="ctr"/>
            <a:endParaRPr lang="pt-PT" b="1" dirty="0" smtClean="0">
              <a:solidFill>
                <a:srgbClr val="000000"/>
              </a:solidFill>
            </a:endParaRPr>
          </a:p>
          <a:p>
            <a:pPr algn="ctr"/>
            <a:r>
              <a:rPr lang="pt-PT" b="1" dirty="0" smtClean="0">
                <a:solidFill>
                  <a:schemeClr val="accent4">
                    <a:lumMod val="75000"/>
                  </a:schemeClr>
                </a:solidFill>
              </a:rPr>
              <a:t>Objectivo Principal</a:t>
            </a:r>
            <a:r>
              <a:rPr lang="pt-PT" b="1" dirty="0" smtClean="0">
                <a:solidFill>
                  <a:srgbClr val="000000"/>
                </a:solidFill>
              </a:rPr>
              <a:t>:</a:t>
            </a:r>
          </a:p>
          <a:p>
            <a:pPr algn="ctr"/>
            <a:r>
              <a:rPr lang="pt-PT" dirty="0" smtClean="0">
                <a:solidFill>
                  <a:srgbClr val="000000"/>
                </a:solidFill>
              </a:rPr>
              <a:t>Reduzir o numero de focos perdidos na sala de parto do Hospital Provincial de Lichinga de 24 para 3 nos próximos 3 meses </a:t>
            </a:r>
            <a:r>
              <a:rPr lang="pt-PT" sz="1800" dirty="0" smtClean="0">
                <a:solidFill>
                  <a:srgbClr val="000000"/>
                </a:solidFill>
              </a:rPr>
              <a:t>(Relatório anual 2014/2015)</a:t>
            </a:r>
            <a:endParaRPr lang="pt-PT" dirty="0" smtClean="0">
              <a:solidFill>
                <a:srgbClr val="000000"/>
              </a:solidFill>
            </a:endParaRPr>
          </a:p>
          <a:p>
            <a:endParaRPr lang="pt-PT" b="1" dirty="0" smtClean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3821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856984" cy="1584176"/>
          </a:xfrm>
        </p:spPr>
        <p:txBody>
          <a:bodyPr>
            <a:normAutofit fontScale="90000"/>
          </a:bodyPr>
          <a:lstStyle/>
          <a:p>
            <a:r>
              <a:rPr lang="pt-PT" sz="3600" b="1" dirty="0" err="1" smtClean="0">
                <a:solidFill>
                  <a:srgbClr val="0000FF"/>
                </a:solidFill>
              </a:rPr>
              <a:t>Lichinga</a:t>
            </a:r>
            <a:r>
              <a:rPr lang="pt-PT" sz="3600" b="1" dirty="0" smtClean="0">
                <a:solidFill>
                  <a:srgbClr val="0000FF"/>
                </a:solidFill>
              </a:rPr>
              <a:t> Provincial Hospital NM c/ F+ </a:t>
            </a:r>
            <a:r>
              <a:rPr lang="pt-PT" sz="3600" b="1" dirty="0">
                <a:solidFill>
                  <a:srgbClr val="0000FF"/>
                </a:solidFill>
              </a:rPr>
              <a:t/>
            </a:r>
            <a:br>
              <a:rPr lang="pt-PT" sz="3600" b="1" dirty="0">
                <a:solidFill>
                  <a:srgbClr val="0000FF"/>
                </a:solidFill>
              </a:rPr>
            </a:br>
            <a:r>
              <a:rPr lang="pt-PT" sz="3600" b="1" dirty="0" smtClean="0">
                <a:solidFill>
                  <a:srgbClr val="0000FF"/>
                </a:solidFill>
              </a:rPr>
              <a:t> 2016 </a:t>
            </a:r>
            <a:r>
              <a:rPr lang="pt-PT" sz="3600" b="1" dirty="0" err="1" smtClean="0">
                <a:solidFill>
                  <a:srgbClr val="0000FF"/>
                </a:solidFill>
              </a:rPr>
              <a:t>Before</a:t>
            </a:r>
            <a:r>
              <a:rPr lang="pt-PT" sz="3600" b="1" dirty="0" smtClean="0">
                <a:solidFill>
                  <a:srgbClr val="0000FF"/>
                </a:solidFill>
              </a:rPr>
              <a:t> </a:t>
            </a:r>
            <a:r>
              <a:rPr lang="pt-PT" sz="3600" b="1" dirty="0" err="1" smtClean="0">
                <a:solidFill>
                  <a:srgbClr val="0000FF"/>
                </a:solidFill>
              </a:rPr>
              <a:t>and</a:t>
            </a:r>
            <a:r>
              <a:rPr lang="pt-PT" sz="3600" b="1" dirty="0" smtClean="0">
                <a:solidFill>
                  <a:srgbClr val="0000FF"/>
                </a:solidFill>
              </a:rPr>
              <a:t> 2017 </a:t>
            </a:r>
            <a:r>
              <a:rPr lang="pt-PT" sz="3600" b="1" dirty="0" err="1" smtClean="0">
                <a:solidFill>
                  <a:srgbClr val="0000FF"/>
                </a:solidFill>
              </a:rPr>
              <a:t>after</a:t>
            </a:r>
            <a:r>
              <a:rPr lang="pt-PT" sz="3600" b="1" dirty="0" smtClean="0">
                <a:solidFill>
                  <a:srgbClr val="0000FF"/>
                </a:solidFill>
              </a:rPr>
              <a:t> </a:t>
            </a:r>
            <a:r>
              <a:rPr lang="pt-PT" sz="3600" b="1" dirty="0" err="1" smtClean="0">
                <a:solidFill>
                  <a:srgbClr val="0000FF"/>
                </a:solidFill>
              </a:rPr>
              <a:t>the</a:t>
            </a:r>
            <a:r>
              <a:rPr lang="pt-PT" sz="3600" b="1" dirty="0" smtClean="0">
                <a:solidFill>
                  <a:srgbClr val="0000FF"/>
                </a:solidFill>
              </a:rPr>
              <a:t> </a:t>
            </a:r>
            <a:r>
              <a:rPr lang="pt-PT" sz="3600" b="1" dirty="0" err="1" smtClean="0">
                <a:solidFill>
                  <a:srgbClr val="0000FF"/>
                </a:solidFill>
              </a:rPr>
              <a:t>implemtation</a:t>
            </a:r>
            <a:endParaRPr lang="en-US" sz="3600" b="1" dirty="0">
              <a:solidFill>
                <a:srgbClr val="0000FF"/>
              </a:solidFill>
            </a:endParaRPr>
          </a:p>
        </p:txBody>
      </p:sp>
      <p:graphicFrame>
        <p:nvGraphicFramePr>
          <p:cNvPr id="5" name="Marcador de Posição de Conteúdo 4"/>
          <p:cNvGraphicFramePr>
            <a:graphicFrameLocks noGrp="1"/>
          </p:cNvGraphicFramePr>
          <p:nvPr>
            <p:ph idx="1"/>
          </p:nvPr>
        </p:nvGraphicFramePr>
        <p:xfrm>
          <a:off x="414068" y="2743200"/>
          <a:ext cx="8729932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7354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" y="404664"/>
            <a:ext cx="8229600" cy="1143000"/>
          </a:xfrm>
        </p:spPr>
        <p:txBody>
          <a:bodyPr/>
          <a:lstStyle/>
          <a:p>
            <a:r>
              <a:rPr lang="en-IE" b="1" dirty="0" smtClean="0">
                <a:solidFill>
                  <a:srgbClr val="0000FF"/>
                </a:solidFill>
              </a:rPr>
              <a:t>Why it has </a:t>
            </a:r>
            <a:r>
              <a:rPr lang="en-IE" b="1" dirty="0" smtClean="0">
                <a:solidFill>
                  <a:srgbClr val="0000FF"/>
                </a:solidFill>
              </a:rPr>
              <a:t>worked so far?</a:t>
            </a:r>
            <a:endParaRPr lang="en-IE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resenting ESTHER plaque to Moz Health Minister 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1484784"/>
            <a:ext cx="8856984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00FF"/>
                </a:solidFill>
              </a:rPr>
              <a:t>Key Ingredients: </a:t>
            </a:r>
            <a:endParaRPr lang="en-US" sz="48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3953577" cy="5141166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Respect </a:t>
            </a:r>
          </a:p>
          <a:p>
            <a:endParaRPr lang="en-US" b="1" dirty="0"/>
          </a:p>
          <a:p>
            <a:r>
              <a:rPr lang="en-US" b="1" dirty="0" smtClean="0"/>
              <a:t>Context</a:t>
            </a:r>
          </a:p>
          <a:p>
            <a:endParaRPr lang="en-US" b="1" dirty="0"/>
          </a:p>
          <a:p>
            <a:r>
              <a:rPr lang="en-US" b="1" dirty="0" smtClean="0"/>
              <a:t>Adaptability </a:t>
            </a:r>
          </a:p>
          <a:p>
            <a:endParaRPr lang="en-US" b="1" dirty="0"/>
          </a:p>
          <a:p>
            <a:r>
              <a:rPr lang="en-US" b="1" dirty="0" smtClean="0"/>
              <a:t>Sustainability from the start </a:t>
            </a:r>
          </a:p>
          <a:p>
            <a:endParaRPr lang="en-US" b="1" dirty="0"/>
          </a:p>
          <a:p>
            <a:r>
              <a:rPr lang="en-US" b="1" dirty="0" smtClean="0"/>
              <a:t>Making it relevant &amp; Commitment</a:t>
            </a:r>
            <a:endParaRPr lang="en-US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018372" y="1473755"/>
            <a:ext cx="3953577" cy="538424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chemeClr val="tx2"/>
              </a:buClr>
            </a:pPr>
            <a:r>
              <a:rPr lang="en-US" b="1" kern="0" dirty="0" smtClean="0"/>
              <a:t>Exchange and Communication  </a:t>
            </a:r>
          </a:p>
          <a:p>
            <a:endParaRPr lang="en-US" sz="2000" b="1" kern="0" dirty="0" smtClean="0"/>
          </a:p>
          <a:p>
            <a:pPr>
              <a:buClr>
                <a:schemeClr val="tx2"/>
              </a:buClr>
            </a:pPr>
            <a:r>
              <a:rPr lang="en-US" b="1" kern="0" dirty="0" smtClean="0"/>
              <a:t>Each Partner Playing its Role effectively</a:t>
            </a:r>
          </a:p>
          <a:p>
            <a:pPr>
              <a:buClr>
                <a:schemeClr val="tx2"/>
              </a:buClr>
            </a:pPr>
            <a:endParaRPr lang="en-US" sz="2400" b="1" kern="0" dirty="0" smtClean="0"/>
          </a:p>
          <a:p>
            <a:pPr>
              <a:buClr>
                <a:schemeClr val="tx2"/>
              </a:buClr>
            </a:pPr>
            <a:r>
              <a:rPr lang="en-US" b="1" kern="0" dirty="0" smtClean="0"/>
              <a:t>About Peoples Lives </a:t>
            </a:r>
          </a:p>
          <a:p>
            <a:pPr>
              <a:buClr>
                <a:schemeClr val="tx2"/>
              </a:buClr>
            </a:pPr>
            <a:endParaRPr lang="en-US" sz="2000" b="1" kern="0" dirty="0" smtClean="0"/>
          </a:p>
          <a:p>
            <a:pPr>
              <a:buClr>
                <a:schemeClr val="tx2"/>
              </a:buClr>
            </a:pPr>
            <a:r>
              <a:rPr lang="en-US" b="1" kern="0" dirty="0" smtClean="0"/>
              <a:t>Aid and Beyond  </a:t>
            </a:r>
          </a:p>
          <a:p>
            <a:pPr>
              <a:buClr>
                <a:schemeClr val="tx2"/>
              </a:buClr>
            </a:pPr>
            <a:endParaRPr lang="en-US" b="1" kern="0" dirty="0" smtClean="0"/>
          </a:p>
          <a:p>
            <a:pPr>
              <a:buClr>
                <a:schemeClr val="tx2"/>
              </a:buClr>
            </a:pPr>
            <a:r>
              <a:rPr lang="en-US" b="1" kern="0" dirty="0" smtClean="0"/>
              <a:t> Leadership</a:t>
            </a:r>
            <a:endParaRPr lang="en-US" b="1" kern="0" dirty="0"/>
          </a:p>
        </p:txBody>
      </p:sp>
    </p:spTree>
    <p:extLst>
      <p:ext uri="{BB962C8B-B14F-4D97-AF65-F5344CB8AC3E}">
        <p14:creationId xmlns:p14="http://schemas.microsoft.com/office/powerpoint/2010/main" val="352112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rgbClr val="0000FF"/>
                </a:solidFill>
              </a:rPr>
              <a:t>Why </a:t>
            </a:r>
            <a:r>
              <a:rPr lang="en-IE" b="1" dirty="0" smtClean="0">
                <a:solidFill>
                  <a:srgbClr val="0000FF"/>
                </a:solidFill>
              </a:rPr>
              <a:t>it has worked?</a:t>
            </a:r>
            <a:endParaRPr lang="en-IE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en-IE" dirty="0" smtClean="0"/>
              <a:t>Political and technical commitment and leadership – national and local levels</a:t>
            </a:r>
          </a:p>
          <a:p>
            <a:r>
              <a:rPr lang="en-IE" dirty="0" smtClean="0"/>
              <a:t>Local ownership and empowerment by hospitals and MoH teams</a:t>
            </a:r>
          </a:p>
          <a:p>
            <a:r>
              <a:rPr lang="en-IE" dirty="0" smtClean="0"/>
              <a:t>Communication was key</a:t>
            </a:r>
          </a:p>
          <a:p>
            <a:r>
              <a:rPr lang="en-IE" dirty="0" smtClean="0"/>
              <a:t>Different partners playing essential roles</a:t>
            </a:r>
          </a:p>
          <a:p>
            <a:pPr lvl="1"/>
            <a:r>
              <a:rPr lang="en-IE" dirty="0" smtClean="0"/>
              <a:t>Not just HSE and MoH; also Irish Aid, ISQUA, Aurum Institute</a:t>
            </a:r>
          </a:p>
          <a:p>
            <a:r>
              <a:rPr lang="en-IE" dirty="0" smtClean="0"/>
              <a:t>Local and HQ funding for implementation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6517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rgbClr val="0000FF"/>
                </a:solidFill>
              </a:rPr>
              <a:t>Future of Partnership</a:t>
            </a:r>
            <a:endParaRPr lang="en-IE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lnSpcReduction="10000"/>
          </a:bodyPr>
          <a:lstStyle/>
          <a:p>
            <a:r>
              <a:rPr lang="en-IE" dirty="0" smtClean="0"/>
              <a:t>Developing sustainable capacity building in QI</a:t>
            </a:r>
          </a:p>
          <a:p>
            <a:pPr lvl="1"/>
            <a:r>
              <a:rPr lang="en-IE" dirty="0" smtClean="0"/>
              <a:t>Training of trainers</a:t>
            </a:r>
          </a:p>
          <a:p>
            <a:pPr lvl="1"/>
            <a:r>
              <a:rPr lang="en-IE" dirty="0" smtClean="0"/>
              <a:t>National framework for quality</a:t>
            </a:r>
          </a:p>
          <a:p>
            <a:pPr lvl="1"/>
            <a:r>
              <a:rPr lang="en-IE" dirty="0" smtClean="0"/>
              <a:t>Ongoing engagement with local organisations, eg </a:t>
            </a:r>
            <a:r>
              <a:rPr lang="en-IE" dirty="0" err="1" smtClean="0"/>
              <a:t>Aurum</a:t>
            </a:r>
            <a:r>
              <a:rPr lang="en-IE" dirty="0" smtClean="0"/>
              <a:t> </a:t>
            </a:r>
            <a:r>
              <a:rPr lang="en-IE" dirty="0" smtClean="0"/>
              <a:t>Institute, </a:t>
            </a:r>
            <a:r>
              <a:rPr lang="en-IE" dirty="0" err="1" smtClean="0"/>
              <a:t>Jphiego</a:t>
            </a:r>
            <a:r>
              <a:rPr lang="en-IE" dirty="0" smtClean="0"/>
              <a:t>,</a:t>
            </a:r>
            <a:endParaRPr lang="en-IE" dirty="0" smtClean="0"/>
          </a:p>
          <a:p>
            <a:r>
              <a:rPr lang="en-IE" dirty="0" smtClean="0"/>
              <a:t>New areas </a:t>
            </a:r>
          </a:p>
          <a:p>
            <a:pPr lvl="1"/>
            <a:r>
              <a:rPr lang="en-IE" dirty="0" smtClean="0"/>
              <a:t>Medicines management / rational drug use</a:t>
            </a:r>
          </a:p>
          <a:p>
            <a:pPr lvl="1"/>
            <a:r>
              <a:rPr lang="en-IE" dirty="0" smtClean="0"/>
              <a:t>Infection control in hospitals</a:t>
            </a:r>
          </a:p>
          <a:p>
            <a:pPr lvl="1"/>
            <a:r>
              <a:rPr lang="en-IE" dirty="0" smtClean="0"/>
              <a:t>Training in public health medicine</a:t>
            </a:r>
          </a:p>
          <a:p>
            <a:pPr lvl="1"/>
            <a:r>
              <a:rPr lang="en-IE" dirty="0" smtClean="0"/>
              <a:t>Twinning of hospitals</a:t>
            </a:r>
          </a:p>
          <a:p>
            <a:pPr lvl="1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1271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2050" name="Picture 2" descr="C:\Users\user\Downloads\PresMozambiqueDayTwo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0196"/>
            <a:ext cx="8928992" cy="662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29" y="4471302"/>
            <a:ext cx="2952328" cy="221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266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675</Words>
  <Application>Microsoft Office PowerPoint</Application>
  <PresentationFormat>On-screen Show (4:3)</PresentationFormat>
  <Paragraphs>120</Paragraphs>
  <Slides>26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 Partnership-in-practice: strengthening the health workforce in Mozambique  </vt:lpstr>
      <vt:lpstr>Country Context:</vt:lpstr>
      <vt:lpstr>Where we started?</vt:lpstr>
      <vt:lpstr>PowerPoint Presentation</vt:lpstr>
      <vt:lpstr>Develop a shared partnership:</vt:lpstr>
      <vt:lpstr>Where this Partnership fits within the Sector Strategic Plan </vt:lpstr>
      <vt:lpstr>Partnerships contribute to Health Systems Strengthening</vt:lpstr>
      <vt:lpstr>PRACTICAL Model adopted:</vt:lpstr>
      <vt:lpstr>PowerPoint Presentation</vt:lpstr>
      <vt:lpstr>What was done so far?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Has it worked?</vt:lpstr>
      <vt:lpstr>LICHINGA Provincial Hospital</vt:lpstr>
      <vt:lpstr>Lichinga Provincial Hospital NM c/ F+   2016 Before and 2017 after the implemtation</vt:lpstr>
      <vt:lpstr>Why it has worked so far?</vt:lpstr>
      <vt:lpstr>Key Ingredients: </vt:lpstr>
      <vt:lpstr>Why it has worked?</vt:lpstr>
      <vt:lpstr>Future of Partnership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23</cp:revision>
  <dcterms:created xsi:type="dcterms:W3CDTF">2017-11-13T16:37:40Z</dcterms:created>
  <dcterms:modified xsi:type="dcterms:W3CDTF">2017-11-14T08:29:26Z</dcterms:modified>
</cp:coreProperties>
</file>