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0"/>
  </p:notesMasterIdLst>
  <p:sldIdLst>
    <p:sldId id="280" r:id="rId2"/>
    <p:sldId id="277" r:id="rId3"/>
    <p:sldId id="543" r:id="rId4"/>
    <p:sldId id="275" r:id="rId5"/>
    <p:sldId id="266" r:id="rId6"/>
    <p:sldId id="256" r:id="rId7"/>
    <p:sldId id="259" r:id="rId8"/>
    <p:sldId id="544" r:id="rId9"/>
    <p:sldId id="283" r:id="rId10"/>
    <p:sldId id="279" r:id="rId11"/>
    <p:sldId id="284" r:id="rId12"/>
    <p:sldId id="271" r:id="rId13"/>
    <p:sldId id="281" r:id="rId14"/>
    <p:sldId id="282" r:id="rId15"/>
    <p:sldId id="554" r:id="rId16"/>
    <p:sldId id="278" r:id="rId17"/>
    <p:sldId id="551" r:id="rId18"/>
    <p:sldId id="552"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F7AB91-F7FD-4C09-B13E-5F0109857748}">
  <a:tblStyle styleId="{BDF7AB91-F7FD-4C09-B13E-5F010985774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26"/>
    <p:restoredTop sz="79062"/>
  </p:normalViewPr>
  <p:slideViewPr>
    <p:cSldViewPr snapToGrid="0">
      <p:cViewPr varScale="1">
        <p:scale>
          <a:sx n="86" d="100"/>
          <a:sy n="86" d="100"/>
        </p:scale>
        <p:origin x="1352" y="192"/>
      </p:cViewPr>
      <p:guideLst/>
    </p:cSldViewPr>
  </p:slid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FF6974-C500-4C71-A2A1-85B239A5AEE5}"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EE6F1888-34BF-4717-A976-0292F21E929E}">
      <dgm:prSet phldrT="[Text]" custT="1"/>
      <dgm:spPr/>
      <dgm:t>
        <a:bodyPr/>
        <a:lstStyle/>
        <a:p>
          <a:r>
            <a:rPr lang="en-GB" sz="1400"/>
            <a:t>Healthy </a:t>
          </a:r>
          <a:r>
            <a:rPr lang="en-GB" sz="1600"/>
            <a:t>homestead</a:t>
          </a:r>
        </a:p>
      </dgm:t>
    </dgm:pt>
    <dgm:pt modelId="{11C6A47C-B26D-4697-BAE2-07FBB4622DDC}" type="parTrans" cxnId="{B0AEA53D-C9F4-4F18-BD09-45087C48C193}">
      <dgm:prSet/>
      <dgm:spPr/>
      <dgm:t>
        <a:bodyPr/>
        <a:lstStyle/>
        <a:p>
          <a:endParaRPr lang="en-GB"/>
        </a:p>
      </dgm:t>
    </dgm:pt>
    <dgm:pt modelId="{5BB33499-2F7B-4A0C-A660-47A06131F613}" type="sibTrans" cxnId="{B0AEA53D-C9F4-4F18-BD09-45087C48C193}">
      <dgm:prSet/>
      <dgm:spPr/>
      <dgm:t>
        <a:bodyPr/>
        <a:lstStyle/>
        <a:p>
          <a:endParaRPr lang="en-GB"/>
        </a:p>
      </dgm:t>
    </dgm:pt>
    <dgm:pt modelId="{BEBCBCBF-5481-4691-894A-638C2E055F39}">
      <dgm:prSet phldrT="[Text]" custT="1"/>
      <dgm:spPr/>
      <dgm:t>
        <a:bodyPr/>
        <a:lstStyle/>
        <a:p>
          <a:r>
            <a:rPr lang="en-GB" sz="1600"/>
            <a:t>Healthy family</a:t>
          </a:r>
        </a:p>
      </dgm:t>
    </dgm:pt>
    <dgm:pt modelId="{B4681E9B-D782-4875-8D50-453FB9CC488A}" type="parTrans" cxnId="{071CD254-4DB5-4B11-86F9-2FE70143C215}">
      <dgm:prSet/>
      <dgm:spPr/>
      <dgm:t>
        <a:bodyPr/>
        <a:lstStyle/>
        <a:p>
          <a:endParaRPr lang="en-GB"/>
        </a:p>
      </dgm:t>
    </dgm:pt>
    <dgm:pt modelId="{A186765F-44E6-4574-A305-FF1131F27A84}" type="sibTrans" cxnId="{071CD254-4DB5-4B11-86F9-2FE70143C215}">
      <dgm:prSet/>
      <dgm:spPr/>
      <dgm:t>
        <a:bodyPr/>
        <a:lstStyle/>
        <a:p>
          <a:endParaRPr lang="en-GB"/>
        </a:p>
      </dgm:t>
    </dgm:pt>
    <dgm:pt modelId="{6E64A4EA-D656-4958-A8A4-34C66894F76B}">
      <dgm:prSet phldrT="[Text]" custT="1"/>
      <dgm:spPr/>
      <dgm:t>
        <a:bodyPr/>
        <a:lstStyle/>
        <a:p>
          <a:r>
            <a:rPr lang="en-GB" sz="1600"/>
            <a:t>Healthy community</a:t>
          </a:r>
        </a:p>
      </dgm:t>
    </dgm:pt>
    <dgm:pt modelId="{BBE686DA-44C7-47A2-9157-1F28031383B2}" type="parTrans" cxnId="{8FE8919A-3642-4537-BE04-3ABFF1481596}">
      <dgm:prSet/>
      <dgm:spPr/>
      <dgm:t>
        <a:bodyPr/>
        <a:lstStyle/>
        <a:p>
          <a:endParaRPr lang="en-GB"/>
        </a:p>
      </dgm:t>
    </dgm:pt>
    <dgm:pt modelId="{42A9CDA4-D765-497B-BFAA-1EC71CF5E5C7}" type="sibTrans" cxnId="{8FE8919A-3642-4537-BE04-3ABFF1481596}">
      <dgm:prSet/>
      <dgm:spPr/>
      <dgm:t>
        <a:bodyPr/>
        <a:lstStyle/>
        <a:p>
          <a:endParaRPr lang="en-GB"/>
        </a:p>
      </dgm:t>
    </dgm:pt>
    <dgm:pt modelId="{684BC505-704D-4DED-83E1-62C615ED8A7D}" type="pres">
      <dgm:prSet presAssocID="{A0FF6974-C500-4C71-A2A1-85B239A5AEE5}" presName="rootnode" presStyleCnt="0">
        <dgm:presLayoutVars>
          <dgm:chMax/>
          <dgm:chPref/>
          <dgm:dir/>
          <dgm:animLvl val="lvl"/>
        </dgm:presLayoutVars>
      </dgm:prSet>
      <dgm:spPr/>
    </dgm:pt>
    <dgm:pt modelId="{4815A39E-8791-4325-ADE1-1CAC790134CA}" type="pres">
      <dgm:prSet presAssocID="{EE6F1888-34BF-4717-A976-0292F21E929E}" presName="composite" presStyleCnt="0"/>
      <dgm:spPr/>
    </dgm:pt>
    <dgm:pt modelId="{F82CDC04-216C-48CA-AA4F-D90BFCF28E32}" type="pres">
      <dgm:prSet presAssocID="{EE6F1888-34BF-4717-A976-0292F21E929E}" presName="LShape" presStyleLbl="alignNode1" presStyleIdx="0" presStyleCnt="5"/>
      <dgm:spPr/>
    </dgm:pt>
    <dgm:pt modelId="{2835EC36-0F42-427C-B7B8-E62C0F5B0B97}" type="pres">
      <dgm:prSet presAssocID="{EE6F1888-34BF-4717-A976-0292F21E929E}" presName="ParentText" presStyleLbl="revTx" presStyleIdx="0" presStyleCnt="3">
        <dgm:presLayoutVars>
          <dgm:chMax val="0"/>
          <dgm:chPref val="0"/>
          <dgm:bulletEnabled val="1"/>
        </dgm:presLayoutVars>
      </dgm:prSet>
      <dgm:spPr/>
    </dgm:pt>
    <dgm:pt modelId="{92086D5B-C1F5-4720-8360-AFEE0E8387EC}" type="pres">
      <dgm:prSet presAssocID="{EE6F1888-34BF-4717-A976-0292F21E929E}" presName="Triangle" presStyleLbl="alignNode1" presStyleIdx="1" presStyleCnt="5"/>
      <dgm:spPr/>
    </dgm:pt>
    <dgm:pt modelId="{7FEEB09D-0BC9-4B5F-8001-0298E0947271}" type="pres">
      <dgm:prSet presAssocID="{5BB33499-2F7B-4A0C-A660-47A06131F613}" presName="sibTrans" presStyleCnt="0"/>
      <dgm:spPr/>
    </dgm:pt>
    <dgm:pt modelId="{F33956EE-4696-43BA-8115-1E8998AF7EFF}" type="pres">
      <dgm:prSet presAssocID="{5BB33499-2F7B-4A0C-A660-47A06131F613}" presName="space" presStyleCnt="0"/>
      <dgm:spPr/>
    </dgm:pt>
    <dgm:pt modelId="{036FC3F8-04BC-4821-B09E-990F70890E00}" type="pres">
      <dgm:prSet presAssocID="{BEBCBCBF-5481-4691-894A-638C2E055F39}" presName="composite" presStyleCnt="0"/>
      <dgm:spPr/>
    </dgm:pt>
    <dgm:pt modelId="{35FC96BD-933A-4535-AAD6-E702C5A7557E}" type="pres">
      <dgm:prSet presAssocID="{BEBCBCBF-5481-4691-894A-638C2E055F39}" presName="LShape" presStyleLbl="alignNode1" presStyleIdx="2" presStyleCnt="5"/>
      <dgm:spPr/>
    </dgm:pt>
    <dgm:pt modelId="{39C9241A-47B2-47C4-AD5D-B47E342B528A}" type="pres">
      <dgm:prSet presAssocID="{BEBCBCBF-5481-4691-894A-638C2E055F39}" presName="ParentText" presStyleLbl="revTx" presStyleIdx="1" presStyleCnt="3">
        <dgm:presLayoutVars>
          <dgm:chMax val="0"/>
          <dgm:chPref val="0"/>
          <dgm:bulletEnabled val="1"/>
        </dgm:presLayoutVars>
      </dgm:prSet>
      <dgm:spPr/>
    </dgm:pt>
    <dgm:pt modelId="{18BB00E8-FC5E-4605-AD57-AA08441C3469}" type="pres">
      <dgm:prSet presAssocID="{BEBCBCBF-5481-4691-894A-638C2E055F39}" presName="Triangle" presStyleLbl="alignNode1" presStyleIdx="3" presStyleCnt="5"/>
      <dgm:spPr/>
    </dgm:pt>
    <dgm:pt modelId="{FBF091E6-ED62-44A6-9A85-AC18A6E25EB9}" type="pres">
      <dgm:prSet presAssocID="{A186765F-44E6-4574-A305-FF1131F27A84}" presName="sibTrans" presStyleCnt="0"/>
      <dgm:spPr/>
    </dgm:pt>
    <dgm:pt modelId="{66B87245-70F2-46A8-87EF-B245C1941DB4}" type="pres">
      <dgm:prSet presAssocID="{A186765F-44E6-4574-A305-FF1131F27A84}" presName="space" presStyleCnt="0"/>
      <dgm:spPr/>
    </dgm:pt>
    <dgm:pt modelId="{88251027-CFDC-47BC-B9E8-4CB22DBE2C0C}" type="pres">
      <dgm:prSet presAssocID="{6E64A4EA-D656-4958-A8A4-34C66894F76B}" presName="composite" presStyleCnt="0"/>
      <dgm:spPr/>
    </dgm:pt>
    <dgm:pt modelId="{2215A942-EAA7-41B3-BCBA-13867120FF9A}" type="pres">
      <dgm:prSet presAssocID="{6E64A4EA-D656-4958-A8A4-34C66894F76B}" presName="LShape" presStyleLbl="alignNode1" presStyleIdx="4" presStyleCnt="5" custLinFactNeighborX="249" custLinFactNeighborY="1692"/>
      <dgm:spPr/>
    </dgm:pt>
    <dgm:pt modelId="{2174EAFA-974F-4C2B-BB9B-90A05983AF06}" type="pres">
      <dgm:prSet presAssocID="{6E64A4EA-D656-4958-A8A4-34C66894F76B}" presName="ParentText" presStyleLbl="revTx" presStyleIdx="2" presStyleCnt="3">
        <dgm:presLayoutVars>
          <dgm:chMax val="0"/>
          <dgm:chPref val="0"/>
          <dgm:bulletEnabled val="1"/>
        </dgm:presLayoutVars>
      </dgm:prSet>
      <dgm:spPr/>
    </dgm:pt>
  </dgm:ptLst>
  <dgm:cxnLst>
    <dgm:cxn modelId="{361CD032-0CD0-43A2-AAEF-88FCEACFE6D6}" type="presOf" srcId="{A0FF6974-C500-4C71-A2A1-85B239A5AEE5}" destId="{684BC505-704D-4DED-83E1-62C615ED8A7D}" srcOrd="0" destOrd="0" presId="urn:microsoft.com/office/officeart/2009/3/layout/StepUpProcess"/>
    <dgm:cxn modelId="{B0AEA53D-C9F4-4F18-BD09-45087C48C193}" srcId="{A0FF6974-C500-4C71-A2A1-85B239A5AEE5}" destId="{EE6F1888-34BF-4717-A976-0292F21E929E}" srcOrd="0" destOrd="0" parTransId="{11C6A47C-B26D-4697-BAE2-07FBB4622DDC}" sibTransId="{5BB33499-2F7B-4A0C-A660-47A06131F613}"/>
    <dgm:cxn modelId="{071CD254-4DB5-4B11-86F9-2FE70143C215}" srcId="{A0FF6974-C500-4C71-A2A1-85B239A5AEE5}" destId="{BEBCBCBF-5481-4691-894A-638C2E055F39}" srcOrd="1" destOrd="0" parTransId="{B4681E9B-D782-4875-8D50-453FB9CC488A}" sibTransId="{A186765F-44E6-4574-A305-FF1131F27A84}"/>
    <dgm:cxn modelId="{BB206487-7340-4BA9-AD25-B264E7CEEEA7}" type="presOf" srcId="{6E64A4EA-D656-4958-A8A4-34C66894F76B}" destId="{2174EAFA-974F-4C2B-BB9B-90A05983AF06}" srcOrd="0" destOrd="0" presId="urn:microsoft.com/office/officeart/2009/3/layout/StepUpProcess"/>
    <dgm:cxn modelId="{31E1F590-BBDB-4C38-97A6-D13C030F4CC5}" type="presOf" srcId="{EE6F1888-34BF-4717-A976-0292F21E929E}" destId="{2835EC36-0F42-427C-B7B8-E62C0F5B0B97}" srcOrd="0" destOrd="0" presId="urn:microsoft.com/office/officeart/2009/3/layout/StepUpProcess"/>
    <dgm:cxn modelId="{8FE8919A-3642-4537-BE04-3ABFF1481596}" srcId="{A0FF6974-C500-4C71-A2A1-85B239A5AEE5}" destId="{6E64A4EA-D656-4958-A8A4-34C66894F76B}" srcOrd="2" destOrd="0" parTransId="{BBE686DA-44C7-47A2-9157-1F28031383B2}" sibTransId="{42A9CDA4-D765-497B-BFAA-1EC71CF5E5C7}"/>
    <dgm:cxn modelId="{BDCDD6F7-33A3-4131-B995-BCB27C6900B5}" type="presOf" srcId="{BEBCBCBF-5481-4691-894A-638C2E055F39}" destId="{39C9241A-47B2-47C4-AD5D-B47E342B528A}" srcOrd="0" destOrd="0" presId="urn:microsoft.com/office/officeart/2009/3/layout/StepUpProcess"/>
    <dgm:cxn modelId="{2881F6B7-0114-4363-913D-2EB4FD0D1C67}" type="presParOf" srcId="{684BC505-704D-4DED-83E1-62C615ED8A7D}" destId="{4815A39E-8791-4325-ADE1-1CAC790134CA}" srcOrd="0" destOrd="0" presId="urn:microsoft.com/office/officeart/2009/3/layout/StepUpProcess"/>
    <dgm:cxn modelId="{4A23A04E-B7CC-464E-8561-98ED5DFA3BAA}" type="presParOf" srcId="{4815A39E-8791-4325-ADE1-1CAC790134CA}" destId="{F82CDC04-216C-48CA-AA4F-D90BFCF28E32}" srcOrd="0" destOrd="0" presId="urn:microsoft.com/office/officeart/2009/3/layout/StepUpProcess"/>
    <dgm:cxn modelId="{038AF10A-7164-4199-8D63-DBB9BADF2415}" type="presParOf" srcId="{4815A39E-8791-4325-ADE1-1CAC790134CA}" destId="{2835EC36-0F42-427C-B7B8-E62C0F5B0B97}" srcOrd="1" destOrd="0" presId="urn:microsoft.com/office/officeart/2009/3/layout/StepUpProcess"/>
    <dgm:cxn modelId="{E3098F5B-58F7-4A0A-91D9-E2B9FD909CC9}" type="presParOf" srcId="{4815A39E-8791-4325-ADE1-1CAC790134CA}" destId="{92086D5B-C1F5-4720-8360-AFEE0E8387EC}" srcOrd="2" destOrd="0" presId="urn:microsoft.com/office/officeart/2009/3/layout/StepUpProcess"/>
    <dgm:cxn modelId="{9031A3A1-4FFC-4774-A38F-6F5442C34E14}" type="presParOf" srcId="{684BC505-704D-4DED-83E1-62C615ED8A7D}" destId="{7FEEB09D-0BC9-4B5F-8001-0298E0947271}" srcOrd="1" destOrd="0" presId="urn:microsoft.com/office/officeart/2009/3/layout/StepUpProcess"/>
    <dgm:cxn modelId="{5EEDE7E7-7671-4C62-A680-4C58E519D352}" type="presParOf" srcId="{7FEEB09D-0BC9-4B5F-8001-0298E0947271}" destId="{F33956EE-4696-43BA-8115-1E8998AF7EFF}" srcOrd="0" destOrd="0" presId="urn:microsoft.com/office/officeart/2009/3/layout/StepUpProcess"/>
    <dgm:cxn modelId="{1F416419-6243-4D38-B62B-629926D8C0FC}" type="presParOf" srcId="{684BC505-704D-4DED-83E1-62C615ED8A7D}" destId="{036FC3F8-04BC-4821-B09E-990F70890E00}" srcOrd="2" destOrd="0" presId="urn:microsoft.com/office/officeart/2009/3/layout/StepUpProcess"/>
    <dgm:cxn modelId="{84F766C7-6C3B-47A9-9B5C-2366DFA57992}" type="presParOf" srcId="{036FC3F8-04BC-4821-B09E-990F70890E00}" destId="{35FC96BD-933A-4535-AAD6-E702C5A7557E}" srcOrd="0" destOrd="0" presId="urn:microsoft.com/office/officeart/2009/3/layout/StepUpProcess"/>
    <dgm:cxn modelId="{3E112DE8-5CCB-413E-AFBB-DC417DD2C4F3}" type="presParOf" srcId="{036FC3F8-04BC-4821-B09E-990F70890E00}" destId="{39C9241A-47B2-47C4-AD5D-B47E342B528A}" srcOrd="1" destOrd="0" presId="urn:microsoft.com/office/officeart/2009/3/layout/StepUpProcess"/>
    <dgm:cxn modelId="{97488024-87F4-4BAA-8DF0-142C52319B8F}" type="presParOf" srcId="{036FC3F8-04BC-4821-B09E-990F70890E00}" destId="{18BB00E8-FC5E-4605-AD57-AA08441C3469}" srcOrd="2" destOrd="0" presId="urn:microsoft.com/office/officeart/2009/3/layout/StepUpProcess"/>
    <dgm:cxn modelId="{E4F73BB1-0C8F-4B8D-A88C-A89E449E06AB}" type="presParOf" srcId="{684BC505-704D-4DED-83E1-62C615ED8A7D}" destId="{FBF091E6-ED62-44A6-9A85-AC18A6E25EB9}" srcOrd="3" destOrd="0" presId="urn:microsoft.com/office/officeart/2009/3/layout/StepUpProcess"/>
    <dgm:cxn modelId="{6DD4902D-DD1E-41B4-AE79-47F391BD95E4}" type="presParOf" srcId="{FBF091E6-ED62-44A6-9A85-AC18A6E25EB9}" destId="{66B87245-70F2-46A8-87EF-B245C1941DB4}" srcOrd="0" destOrd="0" presId="urn:microsoft.com/office/officeart/2009/3/layout/StepUpProcess"/>
    <dgm:cxn modelId="{EAE2977E-3F23-40F6-B697-67B4052E65FF}" type="presParOf" srcId="{684BC505-704D-4DED-83E1-62C615ED8A7D}" destId="{88251027-CFDC-47BC-B9E8-4CB22DBE2C0C}" srcOrd="4" destOrd="0" presId="urn:microsoft.com/office/officeart/2009/3/layout/StepUpProcess"/>
    <dgm:cxn modelId="{9D786B8A-B3B2-4341-8A7C-FEF5599A7F6E}" type="presParOf" srcId="{88251027-CFDC-47BC-B9E8-4CB22DBE2C0C}" destId="{2215A942-EAA7-41B3-BCBA-13867120FF9A}" srcOrd="0" destOrd="0" presId="urn:microsoft.com/office/officeart/2009/3/layout/StepUpProcess"/>
    <dgm:cxn modelId="{F4D39F13-253C-4A0A-97E9-D4D8B8D175AC}" type="presParOf" srcId="{88251027-CFDC-47BC-B9E8-4CB22DBE2C0C}" destId="{2174EAFA-974F-4C2B-BB9B-90A05983AF06}"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CDC04-216C-48CA-AA4F-D90BFCF28E32}">
      <dsp:nvSpPr>
        <dsp:cNvPr id="0" name=""/>
        <dsp:cNvSpPr/>
      </dsp:nvSpPr>
      <dsp:spPr>
        <a:xfrm rot="5400000">
          <a:off x="1052961" y="782438"/>
          <a:ext cx="1350128" cy="224658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35EC36-0F42-427C-B7B8-E62C0F5B0B97}">
      <dsp:nvSpPr>
        <dsp:cNvPr id="0" name=""/>
        <dsp:cNvSpPr/>
      </dsp:nvSpPr>
      <dsp:spPr>
        <a:xfrm>
          <a:off x="827591" y="1453682"/>
          <a:ext cx="2028228" cy="1777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Healthy </a:t>
          </a:r>
          <a:r>
            <a:rPr lang="en-GB" sz="1600" kern="1200"/>
            <a:t>homestead</a:t>
          </a:r>
        </a:p>
      </dsp:txBody>
      <dsp:txXfrm>
        <a:off x="827591" y="1453682"/>
        <a:ext cx="2028228" cy="1777861"/>
      </dsp:txXfrm>
    </dsp:sp>
    <dsp:sp modelId="{92086D5B-C1F5-4720-8360-AFEE0E8387EC}">
      <dsp:nvSpPr>
        <dsp:cNvPr id="0" name=""/>
        <dsp:cNvSpPr/>
      </dsp:nvSpPr>
      <dsp:spPr>
        <a:xfrm>
          <a:off x="2473135" y="617042"/>
          <a:ext cx="382684" cy="382684"/>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FC96BD-933A-4535-AAD6-E702C5A7557E}">
      <dsp:nvSpPr>
        <dsp:cNvPr id="0" name=""/>
        <dsp:cNvSpPr/>
      </dsp:nvSpPr>
      <dsp:spPr>
        <a:xfrm rot="5400000">
          <a:off x="3535909" y="168030"/>
          <a:ext cx="1350128" cy="224658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C9241A-47B2-47C4-AD5D-B47E342B528A}">
      <dsp:nvSpPr>
        <dsp:cNvPr id="0" name=""/>
        <dsp:cNvSpPr/>
      </dsp:nvSpPr>
      <dsp:spPr>
        <a:xfrm>
          <a:off x="3310539" y="839274"/>
          <a:ext cx="2028228" cy="1777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a:t>Healthy family</a:t>
          </a:r>
        </a:p>
      </dsp:txBody>
      <dsp:txXfrm>
        <a:off x="3310539" y="839274"/>
        <a:ext cx="2028228" cy="1777861"/>
      </dsp:txXfrm>
    </dsp:sp>
    <dsp:sp modelId="{18BB00E8-FC5E-4605-AD57-AA08441C3469}">
      <dsp:nvSpPr>
        <dsp:cNvPr id="0" name=""/>
        <dsp:cNvSpPr/>
      </dsp:nvSpPr>
      <dsp:spPr>
        <a:xfrm>
          <a:off x="4956083" y="2634"/>
          <a:ext cx="382684" cy="382684"/>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5A942-EAA7-41B3-BCBA-13867120FF9A}">
      <dsp:nvSpPr>
        <dsp:cNvPr id="0" name=""/>
        <dsp:cNvSpPr/>
      </dsp:nvSpPr>
      <dsp:spPr>
        <a:xfrm rot="5400000">
          <a:off x="6024451" y="-423533"/>
          <a:ext cx="1350128" cy="224658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74EAFA-974F-4C2B-BB9B-90A05983AF06}">
      <dsp:nvSpPr>
        <dsp:cNvPr id="0" name=""/>
        <dsp:cNvSpPr/>
      </dsp:nvSpPr>
      <dsp:spPr>
        <a:xfrm>
          <a:off x="5793487" y="224866"/>
          <a:ext cx="2028228" cy="1777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a:t>Healthy community</a:t>
          </a:r>
        </a:p>
      </dsp:txBody>
      <dsp:txXfrm>
        <a:off x="5793487" y="224866"/>
        <a:ext cx="2028228" cy="1777861"/>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IE" dirty="0"/>
              <a:t>Good Afternoon, Evening, Morning – back from lunch</a:t>
            </a:r>
          </a:p>
          <a:p>
            <a:pPr marL="0" lvl="0" indent="0" algn="l" rtl="0">
              <a:spcBef>
                <a:spcPts val="0"/>
              </a:spcBef>
              <a:spcAft>
                <a:spcPts val="0"/>
              </a:spcAft>
              <a:buNone/>
            </a:pPr>
            <a:r>
              <a:rPr lang="en-IE" dirty="0"/>
              <a:t>We, Judith ion-line from Arusha, and I are delighted to have this opportunity to talk a little today about the new partnership that is growing between two postgraduate </a:t>
            </a:r>
            <a:r>
              <a:rPr lang="en-IE" dirty="0" err="1"/>
              <a:t>Obs</a:t>
            </a:r>
            <a:r>
              <a:rPr lang="en-IE" dirty="0"/>
              <a:t>/Gynae training bodies -  ECSACOG and the IOG-RCPI.</a:t>
            </a:r>
          </a:p>
          <a:p>
            <a:pPr marL="0" lvl="0" indent="0" algn="l" rtl="0">
              <a:spcBef>
                <a:spcPts val="0"/>
              </a:spcBef>
              <a:spcAft>
                <a:spcPts val="0"/>
              </a:spcAft>
              <a:buNone/>
            </a:pPr>
            <a:endParaRPr lang="en-IE" dirty="0"/>
          </a:p>
          <a:p>
            <a:pPr marL="0" lvl="0" indent="0" algn="l" rtl="0">
              <a:spcBef>
                <a:spcPts val="0"/>
              </a:spcBef>
              <a:spcAft>
                <a:spcPts val="0"/>
              </a:spcAft>
              <a:buNone/>
            </a:pPr>
            <a:r>
              <a:rPr lang="en-IE" dirty="0"/>
              <a:t>I’m delighted to attend another ESTHER Partnership Day – the little takeaway gems from these meetings have really helped over the years – data really counts, grab allies for leverage (NCD – Firth), learn the architecture of partnerships, use frontline knowledge, use the partnership improvement cycle.   Next slide please.</a:t>
            </a: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008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IE" dirty="0"/>
              <a:t>In this field, Postgraduate colleges and GH programs have been working in significant partnerships nationally and internationally. </a:t>
            </a:r>
          </a:p>
          <a:p>
            <a:pPr marL="0" lvl="0" indent="0" algn="l" rtl="0">
              <a:spcBef>
                <a:spcPts val="0"/>
              </a:spcBef>
              <a:spcAft>
                <a:spcPts val="0"/>
              </a:spcAft>
              <a:buNone/>
            </a:pPr>
            <a:r>
              <a:rPr lang="en-IE" dirty="0"/>
              <a:t>Lead, coach, share, publish, support, influence and repeat – long-term committers.</a:t>
            </a:r>
          </a:p>
          <a:p>
            <a:pPr marL="0" lvl="0" indent="0" algn="l" rtl="0">
              <a:spcBef>
                <a:spcPts val="0"/>
              </a:spcBef>
              <a:spcAft>
                <a:spcPts val="0"/>
              </a:spcAft>
              <a:buNone/>
            </a:pPr>
            <a:r>
              <a:rPr lang="en-IE" dirty="0"/>
              <a:t>Judith – ECSACOG Program Coordinator has prior experience with COSECSA, the offices are shared in the ECSA Health Community.</a:t>
            </a:r>
          </a:p>
          <a:p>
            <a:pPr marL="0" lvl="0" indent="0" algn="l" rtl="0">
              <a:spcBef>
                <a:spcPts val="0"/>
              </a:spcBef>
              <a:spcAft>
                <a:spcPts val="0"/>
              </a:spcAft>
              <a:buNone/>
            </a:pP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0258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Brighter Communities,  a community development NGO in Kenya, that was facilitating the Mayo-Londiani Link, hosted a Study Tour DOVS- entry point for a number of Obstetricians and Gynaecologists from the IOG – Piggy-backed on Emergency Obstetrics and </a:t>
            </a:r>
            <a:r>
              <a:rPr lang="en-IE" dirty="0" err="1"/>
              <a:t>Newborn</a:t>
            </a:r>
            <a:r>
              <a:rPr lang="en-IE" dirty="0"/>
              <a:t> Care Education.</a:t>
            </a:r>
          </a:p>
          <a:p>
            <a:r>
              <a:rPr lang="en-IE" dirty="0"/>
              <a:t>Their (BCW) entry was peer ed to reduce maternal-child transmission of HIV.</a:t>
            </a:r>
          </a:p>
          <a:p>
            <a:r>
              <a:rPr lang="en-IE" dirty="0"/>
              <a:t>The Maternal Survival Program developed – community women and men, informal health care providers and the wider health system.</a:t>
            </a:r>
          </a:p>
          <a:p>
            <a:r>
              <a:rPr lang="en-IE" dirty="0"/>
              <a:t>However good this method is for </a:t>
            </a:r>
            <a:r>
              <a:rPr lang="en-IE" dirty="0" err="1"/>
              <a:t>sensitsiing</a:t>
            </a:r>
            <a:r>
              <a:rPr lang="en-IE" dirty="0"/>
              <a:t> communities and increasing referrals, and training the non-surgeon staff, it remained a challenge to leverage specialist </a:t>
            </a:r>
            <a:r>
              <a:rPr lang="en-IE" dirty="0" err="1"/>
              <a:t>Surg</a:t>
            </a:r>
            <a:r>
              <a:rPr lang="en-IE" dirty="0"/>
              <a:t>/</a:t>
            </a:r>
            <a:r>
              <a:rPr lang="en-IE" dirty="0" err="1"/>
              <a:t>Anaes</a:t>
            </a:r>
            <a:r>
              <a:rPr lang="en-IE" dirty="0"/>
              <a:t>/</a:t>
            </a:r>
            <a:r>
              <a:rPr lang="en-IE" dirty="0" err="1"/>
              <a:t>Obs</a:t>
            </a:r>
            <a:r>
              <a:rPr lang="en-IE" dirty="0"/>
              <a:t> specialist appointments.</a:t>
            </a:r>
          </a:p>
          <a:p>
            <a:r>
              <a:rPr lang="en-IE" dirty="0"/>
              <a:t>Over 10 years only one local doctor completed clinical specialist training (O/G ) and then was bonded to another MOH district. Opportunity to reflect on long-term training commitment.</a:t>
            </a:r>
          </a:p>
          <a:p>
            <a:r>
              <a:rPr lang="en-IE" dirty="0"/>
              <a:t>Quite a few left for the private sector or NGO sector or Public/Population Health.</a:t>
            </a:r>
          </a:p>
          <a:p>
            <a:r>
              <a:rPr lang="en-IE" dirty="0"/>
              <a:t>The link </a:t>
            </a:r>
            <a:r>
              <a:rPr lang="en-IE" dirty="0" err="1"/>
              <a:t>prioritiy</a:t>
            </a:r>
            <a:r>
              <a:rPr lang="en-IE" dirty="0"/>
              <a:t> areas are perinatal health (including BP and Diabetes), trauma care and NCDs.</a:t>
            </a:r>
          </a:p>
        </p:txBody>
      </p:sp>
      <p:sp>
        <p:nvSpPr>
          <p:cNvPr id="4" name="Slide Number Placeholder 3"/>
          <p:cNvSpPr>
            <a:spLocks noGrp="1"/>
          </p:cNvSpPr>
          <p:nvPr>
            <p:ph type="sldNum" sz="quarter" idx="10"/>
          </p:nvPr>
        </p:nvSpPr>
        <p:spPr/>
        <p:txBody>
          <a:bodyPr/>
          <a:lstStyle/>
          <a:p>
            <a:fld id="{F22957C8-6649-CC4C-B1C1-A7610DEED406}" type="slidenum">
              <a:rPr lang="en-US" smtClean="0"/>
              <a:t>3</a:t>
            </a:fld>
            <a:endParaRPr lang="en-US"/>
          </a:p>
        </p:txBody>
      </p:sp>
    </p:spTree>
    <p:extLst>
      <p:ext uri="{BB962C8B-B14F-4D97-AF65-F5344CB8AC3E}">
        <p14:creationId xmlns:p14="http://schemas.microsoft.com/office/powerpoint/2010/main" val="782161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E" sz="1200" b="0" i="0" u="none" strike="noStrike" cap="none" dirty="0">
                <a:solidFill>
                  <a:schemeClr val="dk1"/>
                </a:solidFill>
                <a:effectLst/>
                <a:latin typeface="Calibri"/>
                <a:ea typeface="Calibri"/>
                <a:cs typeface="Calibri"/>
                <a:sym typeface="Calibri"/>
              </a:rPr>
              <a:t>The global burden of surgical disease is estimated at 30%, disproportionately affecting the low and middle income countries3. Significant scale-up is required to meet surgical need – estimated at 5000 surgical procedures and 40 surgical, anaesthesia and obstetric providers per 100,000 population. Surgical services are an integral component of national health systems2. </a:t>
            </a:r>
            <a:endParaRPr lang="en-IE" sz="24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IE" sz="24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E" sz="2400" b="0" i="0" u="none" strike="noStrike" cap="none" dirty="0">
                <a:solidFill>
                  <a:schemeClr val="dk1"/>
                </a:solidFill>
                <a:effectLst/>
                <a:latin typeface="Calibri"/>
                <a:ea typeface="Calibri"/>
                <a:cs typeface="Calibri"/>
                <a:sym typeface="Calibri"/>
              </a:rPr>
              <a:t>One key provider in global surgery is the specialist obstetrician – a physician provider with advance life-saving surgical skills for pregnancy and birth. A key package in improving maternal survival is to scale-up capacity in comprehensive obstetric care which includes provision of safe timely surgery and blood treatment4. Health workforce expansion remains a barrier to scale-up in obstetric care provision5. Shortage of health professionals reduces the availability, accessibility and quality of care, especially in the lower resourced setting6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IE" sz="2400" b="0" i="0" u="none" strike="noStrike" cap="none" dirty="0">
              <a:solidFill>
                <a:schemeClr val="dk1"/>
              </a:solidFill>
              <a:effectLst/>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E" sz="2400" b="0" i="0" u="none" strike="noStrike" cap="none" dirty="0">
                <a:solidFill>
                  <a:schemeClr val="dk1"/>
                </a:solidFill>
                <a:effectLst/>
                <a:latin typeface="Calibri"/>
                <a:cs typeface="Calibri"/>
                <a:sym typeface="Calibri"/>
              </a:rPr>
              <a:t>Good to hear from Anne Holmes, Irish Aid, this am that SRH and Rights is named as a priority –even in our own national response to covid, the issues in the  humanitarian response to vulnerable groups in access/availability to SRH services was an initial problem.</a:t>
            </a:r>
            <a:endParaRPr lang="en-IE" sz="2400" dirty="0"/>
          </a:p>
          <a:p>
            <a:pPr marL="0" lvl="0" indent="0" algn="l" rtl="0">
              <a:spcBef>
                <a:spcPts val="0"/>
              </a:spcBef>
              <a:spcAft>
                <a:spcPts val="0"/>
              </a:spcAft>
              <a:buNone/>
            </a:pP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IE" dirty="0"/>
              <a:t>Generally expect 5000 procedures / 40 SAO providers / 100000 population</a:t>
            </a:r>
          </a:p>
          <a:p>
            <a:pPr marL="0" lvl="0" indent="0" algn="l" rtl="0">
              <a:spcBef>
                <a:spcPts val="0"/>
              </a:spcBef>
              <a:spcAft>
                <a:spcPts val="0"/>
              </a:spcAft>
              <a:buNone/>
            </a:pPr>
            <a:r>
              <a:rPr lang="en-IE" dirty="0"/>
              <a:t>As improvements in Focused ANC 4 visits, Facility Birth, Essential Obstetric and </a:t>
            </a:r>
            <a:r>
              <a:rPr lang="en-IE" dirty="0" err="1"/>
              <a:t>Newborn</a:t>
            </a:r>
            <a:r>
              <a:rPr lang="en-IE" dirty="0"/>
              <a:t> Care evolves, there is greater demand for specialist care to lead comprehensive care and to address rising institutional mortality/morbidity.</a:t>
            </a:r>
            <a:endParaRPr dirty="0"/>
          </a:p>
        </p:txBody>
      </p:sp>
      <p:sp>
        <p:nvSpPr>
          <p:cNvPr id="188" name="Google Shape;18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404452f115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IE" dirty="0"/>
              <a:t>The collegial model is a lower cost model that other academic institutions and provides for life long learning.</a:t>
            </a:r>
          </a:p>
          <a:p>
            <a:pPr marL="0" lvl="0" indent="0" algn="l" rtl="0">
              <a:spcBef>
                <a:spcPts val="0"/>
              </a:spcBef>
              <a:spcAft>
                <a:spcPts val="0"/>
              </a:spcAft>
              <a:buNone/>
            </a:pPr>
            <a:r>
              <a:rPr lang="en-IE" dirty="0"/>
              <a:t>It offers a wide geographical spread and rural provision at district hospital level that leads to improved retention.</a:t>
            </a:r>
          </a:p>
          <a:p>
            <a:pPr marL="0" lvl="0" indent="0" algn="l" rtl="0">
              <a:spcBef>
                <a:spcPts val="0"/>
              </a:spcBef>
              <a:spcAft>
                <a:spcPts val="0"/>
              </a:spcAft>
              <a:buNone/>
            </a:pPr>
            <a:r>
              <a:rPr lang="en-IE" dirty="0"/>
              <a:t>Furthest behind first – If IA policy  - focus on countries without master trainers, </a:t>
            </a:r>
          </a:p>
          <a:p>
            <a:pPr marL="0" lvl="0" indent="0" algn="l" rtl="0">
              <a:spcBef>
                <a:spcPts val="0"/>
              </a:spcBef>
              <a:spcAft>
                <a:spcPts val="0"/>
              </a:spcAft>
              <a:buNone/>
            </a:pPr>
            <a:r>
              <a:rPr lang="en-IE" dirty="0"/>
              <a:t>First trainees in first accredited hospitals start this month!!!! Congrats to Judith and team for this landmark time – 3 countries – </a:t>
            </a:r>
            <a:r>
              <a:rPr lang="en-IE" dirty="0" err="1"/>
              <a:t>kenya</a:t>
            </a:r>
            <a:r>
              <a:rPr lang="en-IE" dirty="0"/>
              <a:t>, Rwanda, Zambia.</a:t>
            </a:r>
            <a:endParaRPr dirty="0"/>
          </a:p>
        </p:txBody>
      </p:sp>
      <p:sp>
        <p:nvSpPr>
          <p:cNvPr id="115" name="Google Shape;115;g1404452f115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8711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1933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8637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9039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3fac1e5c1c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13fac1e5c1c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7124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0358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5743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7276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3e4949eb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g13e4949ebb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4709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ga-IE"/>
              <a:t>Click to edit Master title style</a:t>
            </a:r>
            <a:endParaRPr lang="en-US"/>
          </a:p>
        </p:txBody>
      </p:sp>
      <p:sp>
        <p:nvSpPr>
          <p:cNvPr id="3" name="Content Placeholder 2"/>
          <p:cNvSpPr>
            <a:spLocks noGrp="1"/>
          </p:cNvSpPr>
          <p:nvPr>
            <p:ph sz="quarter" idx="1"/>
          </p:nvPr>
        </p:nvSpPr>
        <p:spPr>
          <a:xfrm>
            <a:off x="609600" y="1981200"/>
            <a:ext cx="53848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quarter" idx="2"/>
          </p:nvPr>
        </p:nvSpPr>
        <p:spPr>
          <a:xfrm>
            <a:off x="6197600" y="1981200"/>
            <a:ext cx="53848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half" idx="3"/>
          </p:nvPr>
        </p:nvSpPr>
        <p:spPr>
          <a:xfrm>
            <a:off x="609600" y="4114800"/>
            <a:ext cx="109728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E304B115-600B-9748-8530-99FE28D824FA}" type="slidenum">
              <a:rPr lang="en-US"/>
              <a:pPr>
                <a:defRPr/>
              </a:pPr>
              <a:t>‹#›</a:t>
            </a:fld>
            <a:endParaRPr lang="en-US"/>
          </a:p>
        </p:txBody>
      </p:sp>
    </p:spTree>
    <p:extLst>
      <p:ext uri="{BB962C8B-B14F-4D97-AF65-F5344CB8AC3E}">
        <p14:creationId xmlns:p14="http://schemas.microsoft.com/office/powerpoint/2010/main" val="3205970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5" r:id="rId6"/>
    <p:sldLayoutId id="2147483656" r:id="rId7"/>
    <p:sldLayoutId id="2147483657" r:id="rId8"/>
    <p:sldLayoutId id="2147483658"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tiff"/><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8.tiff"/><Relationship Id="rId5" Type="http://schemas.openxmlformats.org/officeDocument/2006/relationships/diagramQuickStyle" Target="../diagrams/quickStyle1.xml"/><Relationship Id="rId15" Type="http://schemas.openxmlformats.org/officeDocument/2006/relationships/image" Target="../media/image12.tiff"/><Relationship Id="rId10" Type="http://schemas.openxmlformats.org/officeDocument/2006/relationships/image" Target="../media/image7.jpeg"/><Relationship Id="rId4" Type="http://schemas.openxmlformats.org/officeDocument/2006/relationships/diagramLayout" Target="../diagrams/layout1.xml"/><Relationship Id="rId9" Type="http://schemas.openxmlformats.org/officeDocument/2006/relationships/image" Target="../media/image6.jpe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2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ctr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2" name="Subtitle 1">
            <a:extLst>
              <a:ext uri="{FF2B5EF4-FFF2-40B4-BE49-F238E27FC236}">
                <a16:creationId xmlns:a16="http://schemas.microsoft.com/office/drawing/2014/main" id="{BC8755D1-5AEE-8810-7E2D-C09F45A5D43B}"/>
              </a:ext>
            </a:extLst>
          </p:cNvPr>
          <p:cNvSpPr>
            <a:spLocks noGrp="1"/>
          </p:cNvSpPr>
          <p:nvPr>
            <p:ph type="subTitle" idx="1"/>
          </p:nvPr>
        </p:nvSpPr>
        <p:spPr>
          <a:xfrm>
            <a:off x="1523999" y="2378139"/>
            <a:ext cx="9891889" cy="3357498"/>
          </a:xfrm>
        </p:spPr>
        <p:txBody>
          <a:bodyPr>
            <a:normAutofit/>
          </a:bodyPr>
          <a:lstStyle/>
          <a:p>
            <a:r>
              <a:rPr lang="en-US" dirty="0"/>
              <a:t>East, Central and Southern African College of Obstetrics and Gynaecology</a:t>
            </a:r>
          </a:p>
          <a:p>
            <a:r>
              <a:rPr lang="en-US" dirty="0"/>
              <a:t> (ECSA-COG), </a:t>
            </a:r>
          </a:p>
          <a:p>
            <a:r>
              <a:rPr lang="en-US" dirty="0"/>
              <a:t>Program Co-Ordinator, Ms Judith Andrew</a:t>
            </a:r>
          </a:p>
          <a:p>
            <a:endParaRPr lang="en-US" dirty="0"/>
          </a:p>
          <a:p>
            <a:r>
              <a:rPr lang="en-US" dirty="0"/>
              <a:t>Institute of Obstetricians &amp; Gynaecologists (IOG), </a:t>
            </a:r>
          </a:p>
          <a:p>
            <a:r>
              <a:rPr lang="en-US" dirty="0"/>
              <a:t>Royal College of Physicians in Ireland, RCPI</a:t>
            </a:r>
          </a:p>
          <a:p>
            <a:r>
              <a:rPr lang="en-US" dirty="0"/>
              <a:t>Méabh Ní Bhuinneáin, </a:t>
            </a:r>
          </a:p>
          <a:p>
            <a:endParaRPr lang="en-US" dirty="0"/>
          </a:p>
          <a:p>
            <a:endParaRPr lang="en-US" dirty="0"/>
          </a:p>
        </p:txBody>
      </p:sp>
      <p:pic>
        <p:nvPicPr>
          <p:cNvPr id="287" name="Google Shape;287;p32"/>
          <p:cNvPicPr preferRelativeResize="0"/>
          <p:nvPr/>
        </p:nvPicPr>
        <p:blipFill rotWithShape="1">
          <a:blip r:embed="rId3">
            <a:alphaModFix/>
          </a:blip>
          <a:srcRect/>
          <a:stretch/>
        </p:blipFill>
        <p:spPr>
          <a:xfrm>
            <a:off x="419088" y="504321"/>
            <a:ext cx="2160401" cy="2191757"/>
          </a:xfrm>
          <a:prstGeom prst="rect">
            <a:avLst/>
          </a:prstGeom>
          <a:noFill/>
          <a:ln>
            <a:noFill/>
          </a:ln>
        </p:spPr>
      </p:pic>
      <p:graphicFrame>
        <p:nvGraphicFramePr>
          <p:cNvPr id="288" name="Google Shape;288;p32"/>
          <p:cNvGraphicFramePr/>
          <p:nvPr>
            <p:extLst>
              <p:ext uri="{D42A27DB-BD31-4B8C-83A1-F6EECF244321}">
                <p14:modId xmlns:p14="http://schemas.microsoft.com/office/powerpoint/2010/main" val="3747867149"/>
              </p:ext>
            </p:extLst>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r>
                        <a:rPr lang="en-IE" sz="1800" i="1" dirty="0"/>
                        <a:t>Working together to unlock potential</a:t>
                      </a:r>
                      <a:endParaRPr sz="1800" i="1" dirty="0"/>
                    </a:p>
                  </a:txBody>
                  <a:tcPr marL="91450" marR="91450" marT="45725" marB="45725">
                    <a:solidFill>
                      <a:schemeClr val="accent6"/>
                    </a:solidFill>
                  </a:tcPr>
                </a:tc>
                <a:tc>
                  <a:txBody>
                    <a:bodyPr/>
                    <a:lstStyle/>
                    <a:p>
                      <a:pPr marL="0" marR="0" lvl="0" indent="0" algn="l" rtl="0">
                        <a:spcBef>
                          <a:spcPts val="0"/>
                        </a:spcBef>
                        <a:spcAft>
                          <a:spcPts val="0"/>
                        </a:spcAft>
                        <a:buNone/>
                      </a:pPr>
                      <a:r>
                        <a:rPr lang="en-IE" sz="1800" dirty="0"/>
                        <a:t>Sustainable Health Partnerships</a:t>
                      </a: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476437" y="760004"/>
            <a:ext cx="3296475" cy="1223900"/>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267566" y="5382175"/>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776111" y="5111017"/>
            <a:ext cx="1446354" cy="1249239"/>
          </a:xfrm>
          <a:prstGeom prst="rect">
            <a:avLst/>
          </a:prstGeom>
          <a:noFill/>
          <a:ln>
            <a:noFill/>
          </a:ln>
        </p:spPr>
      </p:pic>
    </p:spTree>
    <p:extLst>
      <p:ext uri="{BB962C8B-B14F-4D97-AF65-F5344CB8AC3E}">
        <p14:creationId xmlns:p14="http://schemas.microsoft.com/office/powerpoint/2010/main" val="1438978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r>
              <a:rPr lang="en-US" sz="3600" b="1" dirty="0">
                <a:latin typeface="Arial"/>
                <a:ea typeface="Arial"/>
                <a:cs typeface="Arial"/>
                <a:sym typeface="Arial"/>
              </a:rPr>
              <a:t>Context</a:t>
            </a: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6" name="Text Placeholder 5">
            <a:extLst>
              <a:ext uri="{FF2B5EF4-FFF2-40B4-BE49-F238E27FC236}">
                <a16:creationId xmlns:a16="http://schemas.microsoft.com/office/drawing/2014/main" id="{4AADA783-6769-25B4-9391-05562B5EABC4}"/>
              </a:ext>
            </a:extLst>
          </p:cNvPr>
          <p:cNvSpPr>
            <a:spLocks noGrp="1"/>
          </p:cNvSpPr>
          <p:nvPr>
            <p:ph type="body" idx="1"/>
          </p:nvPr>
        </p:nvSpPr>
        <p:spPr/>
        <p:txBody>
          <a:bodyPr/>
          <a:lstStyle/>
          <a:p>
            <a:r>
              <a:rPr lang="en-US" dirty="0"/>
              <a:t>Global Surgery</a:t>
            </a:r>
          </a:p>
          <a:p>
            <a:pPr lvl="1"/>
            <a:r>
              <a:rPr lang="en-US" dirty="0"/>
              <a:t>COSECSA</a:t>
            </a:r>
          </a:p>
          <a:p>
            <a:pPr lvl="1"/>
            <a:r>
              <a:rPr lang="en-US" dirty="0"/>
              <a:t>CANECSA</a:t>
            </a:r>
          </a:p>
          <a:p>
            <a:pPr lvl="1"/>
            <a:r>
              <a:rPr lang="en-US" dirty="0"/>
              <a:t>RCSI</a:t>
            </a:r>
          </a:p>
          <a:p>
            <a:pPr lvl="1"/>
            <a:r>
              <a:rPr lang="en-US" dirty="0"/>
              <a:t>CAI</a:t>
            </a:r>
          </a:p>
        </p:txBody>
      </p:sp>
      <p:sp>
        <p:nvSpPr>
          <p:cNvPr id="8" name="Text Placeholder 7">
            <a:extLst>
              <a:ext uri="{FF2B5EF4-FFF2-40B4-BE49-F238E27FC236}">
                <a16:creationId xmlns:a16="http://schemas.microsoft.com/office/drawing/2014/main" id="{B3912062-2683-5453-4E2A-8C5EC0251116}"/>
              </a:ext>
            </a:extLst>
          </p:cNvPr>
          <p:cNvSpPr>
            <a:spLocks noGrp="1"/>
          </p:cNvSpPr>
          <p:nvPr>
            <p:ph type="body" idx="2"/>
          </p:nvPr>
        </p:nvSpPr>
        <p:spPr/>
        <p:txBody>
          <a:bodyPr/>
          <a:lstStyle/>
          <a:p>
            <a:r>
              <a:rPr lang="en-US" dirty="0"/>
              <a:t>HSE Global Health Program</a:t>
            </a:r>
          </a:p>
          <a:p>
            <a:pPr lvl="1"/>
            <a:r>
              <a:rPr lang="en-US" dirty="0"/>
              <a:t>Quality</a:t>
            </a:r>
          </a:p>
          <a:p>
            <a:pPr lvl="1"/>
            <a:r>
              <a:rPr lang="en-US" dirty="0"/>
              <a:t>Global Health Education</a:t>
            </a:r>
          </a:p>
          <a:p>
            <a:pPr lvl="1"/>
            <a:r>
              <a:rPr lang="en-US" dirty="0"/>
              <a:t>ESTHER and Irish Aid</a:t>
            </a:r>
          </a:p>
          <a:p>
            <a:r>
              <a:rPr lang="en-US" dirty="0"/>
              <a:t>Forum of Post-Graduate Training Bodies</a:t>
            </a:r>
          </a:p>
          <a:p>
            <a:pPr lvl="1"/>
            <a:r>
              <a:rPr lang="en-US" dirty="0"/>
              <a:t>Global Health Team</a:t>
            </a:r>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9444251" y="499016"/>
            <a:ext cx="2328661" cy="1191672"/>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2997387" y="4595608"/>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924485" y="4367104"/>
            <a:ext cx="1446354" cy="1249239"/>
          </a:xfrm>
          <a:prstGeom prst="rect">
            <a:avLst/>
          </a:prstGeom>
          <a:noFill/>
          <a:ln>
            <a:noFill/>
          </a:ln>
        </p:spPr>
      </p:pic>
    </p:spTree>
    <p:extLst>
      <p:ext uri="{BB962C8B-B14F-4D97-AF65-F5344CB8AC3E}">
        <p14:creationId xmlns:p14="http://schemas.microsoft.com/office/powerpoint/2010/main" val="1516034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27" y="612813"/>
            <a:ext cx="11912973" cy="813908"/>
          </a:xfrm>
        </p:spPr>
        <p:txBody>
          <a:bodyPr>
            <a:normAutofit fontScale="90000"/>
          </a:bodyPr>
          <a:lstStyle/>
          <a:p>
            <a:r>
              <a:rPr lang="en-IE" sz="4000" dirty="0"/>
              <a:t>Community Health Strategy, Maternal Survival Program, Londiani-Mayo Hospital Link with Brighter Communities WW</a:t>
            </a:r>
            <a:br>
              <a:rPr lang="en-IE" sz="2700" i="1" dirty="0"/>
            </a:br>
            <a:r>
              <a:rPr lang="en-IE" sz="2700" i="1" dirty="0"/>
              <a:t>	12 IOG Fellows – Study Tour to Kenya</a:t>
            </a:r>
          </a:p>
        </p:txBody>
      </p:sp>
      <p:sp>
        <p:nvSpPr>
          <p:cNvPr id="4" name="Date Placeholder 3"/>
          <p:cNvSpPr>
            <a:spLocks noGrp="1"/>
          </p:cNvSpPr>
          <p:nvPr>
            <p:ph type="dt" sz="half" idx="2"/>
          </p:nvPr>
        </p:nvSpPr>
        <p:spPr>
          <a:xfrm>
            <a:off x="279028" y="6565666"/>
            <a:ext cx="2057400" cy="263385"/>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lumMod val="65000"/>
                    <a:lumOff val="3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65CEC2-557F-6C45-B8DC-03FAF17736FC}" type="datetime3">
              <a:rPr lang="en-GB" smtClean="0"/>
              <a:pPr/>
              <a:t>1 October, 2022</a:t>
            </a:fld>
            <a:endParaRPr lang="en-US" dirty="0"/>
          </a:p>
        </p:txBody>
      </p:sp>
      <p:sp>
        <p:nvSpPr>
          <p:cNvPr id="5" name="Footer Placeholder 4"/>
          <p:cNvSpPr>
            <a:spLocks noGrp="1"/>
          </p:cNvSpPr>
          <p:nvPr>
            <p:ph type="ftr" sz="quarter" idx="3"/>
          </p:nvPr>
        </p:nvSpPr>
        <p:spPr>
          <a:xfrm>
            <a:off x="4592681" y="6051324"/>
            <a:ext cx="5643880" cy="573243"/>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tx1">
                    <a:lumMod val="65000"/>
                    <a:lumOff val="3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2400"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549028413"/>
              </p:ext>
            </p:extLst>
          </p:nvPr>
        </p:nvGraphicFramePr>
        <p:xfrm>
          <a:off x="1955439" y="1373814"/>
          <a:ext cx="8426450" cy="32333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Content Placeholder 4"/>
          <p:cNvPicPr/>
          <p:nvPr/>
        </p:nvPicPr>
        <p:blipFill>
          <a:blip r:embed="rId8" cstate="email">
            <a:extLst>
              <a:ext uri="{28A0092B-C50C-407E-A947-70E740481C1C}">
                <a14:useLocalDpi xmlns:a14="http://schemas.microsoft.com/office/drawing/2010/main"/>
              </a:ext>
            </a:extLst>
          </a:blip>
          <a:stretch>
            <a:fillRect/>
          </a:stretch>
        </p:blipFill>
        <p:spPr>
          <a:xfrm>
            <a:off x="2933632" y="3353002"/>
            <a:ext cx="1945950" cy="1396362"/>
          </a:xfrm>
          <a:prstGeom prst="rect">
            <a:avLst/>
          </a:prstGeom>
          <a:ln>
            <a:solidFill>
              <a:schemeClr val="tx1"/>
            </a:solidFill>
          </a:ln>
        </p:spPr>
      </p:pic>
      <p:pic>
        <p:nvPicPr>
          <p:cNvPr id="8" name="Picture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39548" y="2956455"/>
            <a:ext cx="1986978" cy="1324652"/>
          </a:xfrm>
          <a:prstGeom prst="rect">
            <a:avLst/>
          </a:prstGeom>
          <a:ln>
            <a:solidFill>
              <a:schemeClr val="tx1"/>
            </a:solidFill>
          </a:ln>
        </p:spPr>
      </p:pic>
      <p:pic>
        <p:nvPicPr>
          <p:cNvPr id="9" name="Picture 8"/>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938660" y="2315693"/>
            <a:ext cx="1983263" cy="1336692"/>
          </a:xfrm>
          <a:prstGeom prst="rect">
            <a:avLst/>
          </a:prstGeom>
          <a:ln>
            <a:solidFill>
              <a:schemeClr val="tx1"/>
            </a:solidFill>
          </a:ln>
        </p:spPr>
      </p:pic>
      <p:pic>
        <p:nvPicPr>
          <p:cNvPr id="10" name="Picture 9">
            <a:extLst>
              <a:ext uri="{FF2B5EF4-FFF2-40B4-BE49-F238E27FC236}">
                <a16:creationId xmlns:a16="http://schemas.microsoft.com/office/drawing/2014/main" id="{A07A31A3-5EA2-A835-7106-1450F9C9F36D}"/>
              </a:ext>
            </a:extLst>
          </p:cNvPr>
          <p:cNvPicPr/>
          <p:nvPr/>
        </p:nvPicPr>
        <p:blipFill>
          <a:blip r:embed="rId11" cstate="email">
            <a:extLst>
              <a:ext uri="{28A0092B-C50C-407E-A947-70E740481C1C}">
                <a14:useLocalDpi xmlns:a14="http://schemas.microsoft.com/office/drawing/2010/main"/>
              </a:ext>
            </a:extLst>
          </a:blip>
          <a:stretch>
            <a:fillRect/>
          </a:stretch>
        </p:blipFill>
        <p:spPr>
          <a:xfrm>
            <a:off x="1882775" y="5697956"/>
            <a:ext cx="1393562" cy="813908"/>
          </a:xfrm>
          <a:prstGeom prst="rect">
            <a:avLst/>
          </a:prstGeom>
        </p:spPr>
      </p:pic>
      <p:pic>
        <p:nvPicPr>
          <p:cNvPr id="11" name="Picture 10" descr="NUI_Galway_BrandMark">
            <a:extLst>
              <a:ext uri="{FF2B5EF4-FFF2-40B4-BE49-F238E27FC236}">
                <a16:creationId xmlns:a16="http://schemas.microsoft.com/office/drawing/2014/main" id="{CFE8BAAA-DBCF-5DF6-509F-F771E800C105}"/>
              </a:ext>
            </a:extLst>
          </p:cNvPr>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188643" y="5690564"/>
            <a:ext cx="2293620" cy="750803"/>
          </a:xfrm>
          <a:prstGeom prst="rect">
            <a:avLst/>
          </a:prstGeom>
          <a:noFill/>
          <a:ln>
            <a:noFill/>
          </a:ln>
        </p:spPr>
      </p:pic>
      <p:pic>
        <p:nvPicPr>
          <p:cNvPr id="12" name="Picture 11">
            <a:extLst>
              <a:ext uri="{FF2B5EF4-FFF2-40B4-BE49-F238E27FC236}">
                <a16:creationId xmlns:a16="http://schemas.microsoft.com/office/drawing/2014/main" id="{7C88AB2F-EA14-D15A-D945-6A0CD14205ED}"/>
              </a:ext>
            </a:extLst>
          </p:cNvPr>
          <p:cNvPicPr/>
          <p:nvPr/>
        </p:nvPicPr>
        <p:blipFill>
          <a:blip r:embed="rId13" cstate="email">
            <a:extLst>
              <a:ext uri="{28A0092B-C50C-407E-A947-70E740481C1C}">
                <a14:useLocalDpi xmlns:a14="http://schemas.microsoft.com/office/drawing/2010/main"/>
              </a:ext>
            </a:extLst>
          </a:blip>
          <a:stretch>
            <a:fillRect/>
          </a:stretch>
        </p:blipFill>
        <p:spPr>
          <a:xfrm>
            <a:off x="4917917" y="5751757"/>
            <a:ext cx="1681480" cy="689610"/>
          </a:xfrm>
          <a:prstGeom prst="rect">
            <a:avLst/>
          </a:prstGeom>
        </p:spPr>
      </p:pic>
      <p:pic>
        <p:nvPicPr>
          <p:cNvPr id="13" name="Picture 12" descr="http://upload.wikimedia.org/wikipedia/en/thumb/4/42/Kenyatta_University_Logo.png/200px-Kenyatta_University_Logo.png">
            <a:extLst>
              <a:ext uri="{FF2B5EF4-FFF2-40B4-BE49-F238E27FC236}">
                <a16:creationId xmlns:a16="http://schemas.microsoft.com/office/drawing/2014/main" id="{7D4B5182-469D-B08E-1F30-664C40547020}"/>
              </a:ext>
            </a:extLst>
          </p:cNvPr>
          <p:cNvPicPr/>
          <p:nvPr/>
        </p:nvPicPr>
        <p:blipFill>
          <a:blip r:embed="rId14" cstate="email">
            <a:extLst>
              <a:ext uri="{28A0092B-C50C-407E-A947-70E740481C1C}">
                <a14:useLocalDpi xmlns:a14="http://schemas.microsoft.com/office/drawing/2010/main"/>
              </a:ext>
            </a:extLst>
          </a:blip>
          <a:srcRect/>
          <a:stretch>
            <a:fillRect/>
          </a:stretch>
        </p:blipFill>
        <p:spPr bwMode="auto">
          <a:xfrm>
            <a:off x="6896338" y="5690565"/>
            <a:ext cx="1181100" cy="875101"/>
          </a:xfrm>
          <a:prstGeom prst="rect">
            <a:avLst/>
          </a:prstGeom>
          <a:noFill/>
          <a:ln>
            <a:noFill/>
          </a:ln>
        </p:spPr>
      </p:pic>
      <p:pic>
        <p:nvPicPr>
          <p:cNvPr id="14" name="Picture 13">
            <a:extLst>
              <a:ext uri="{FF2B5EF4-FFF2-40B4-BE49-F238E27FC236}">
                <a16:creationId xmlns:a16="http://schemas.microsoft.com/office/drawing/2014/main" id="{2F27CE6E-CA24-425A-9334-AA40E0F70963}"/>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335693" y="5691361"/>
            <a:ext cx="1592635" cy="813908"/>
          </a:xfrm>
          <a:prstGeom prst="rect">
            <a:avLst/>
          </a:prstGeom>
        </p:spPr>
      </p:pic>
    </p:spTree>
    <p:extLst>
      <p:ext uri="{BB962C8B-B14F-4D97-AF65-F5344CB8AC3E}">
        <p14:creationId xmlns:p14="http://schemas.microsoft.com/office/powerpoint/2010/main" val="4095828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xfrm>
            <a:off x="1723030" y="504719"/>
            <a:ext cx="729814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r>
              <a:rPr lang="en-US" sz="3600" b="1" dirty="0">
                <a:latin typeface="Arial"/>
                <a:ea typeface="Arial"/>
                <a:cs typeface="Arial"/>
                <a:sym typeface="Arial"/>
              </a:rPr>
              <a:t>Challenges in Global Obstetrics </a:t>
            </a:r>
            <a:br>
              <a:rPr lang="en-US" sz="3600" b="1" dirty="0">
                <a:latin typeface="Arial"/>
                <a:ea typeface="Arial"/>
                <a:cs typeface="Arial"/>
                <a:sym typeface="Arial"/>
              </a:rPr>
            </a:br>
            <a:r>
              <a:rPr lang="en-US" sz="3600" b="1" dirty="0">
                <a:latin typeface="Arial"/>
                <a:ea typeface="Arial"/>
                <a:cs typeface="Arial"/>
                <a:sym typeface="Arial"/>
              </a:rPr>
              <a:t>&amp; Gynaecology</a:t>
            </a: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16" name="Text Placeholder 15">
            <a:extLst>
              <a:ext uri="{FF2B5EF4-FFF2-40B4-BE49-F238E27FC236}">
                <a16:creationId xmlns:a16="http://schemas.microsoft.com/office/drawing/2014/main" id="{52E342AD-7EAA-0A6E-B83B-B7B02FD1F972}"/>
              </a:ext>
            </a:extLst>
          </p:cNvPr>
          <p:cNvSpPr>
            <a:spLocks noGrp="1"/>
          </p:cNvSpPr>
          <p:nvPr>
            <p:ph type="body" idx="1"/>
          </p:nvPr>
        </p:nvSpPr>
        <p:spPr>
          <a:xfrm>
            <a:off x="1723030" y="1830282"/>
            <a:ext cx="9468134" cy="4224422"/>
          </a:xfrm>
        </p:spPr>
        <p:txBody>
          <a:bodyPr/>
          <a:lstStyle/>
          <a:p>
            <a:r>
              <a:rPr lang="en-US" dirty="0"/>
              <a:t>ICPD 25 commitments Nairobi summit</a:t>
            </a:r>
          </a:p>
          <a:p>
            <a:pPr lvl="1"/>
            <a:r>
              <a:rPr lang="en-US" dirty="0"/>
              <a:t>Zero preventable maternal mortality</a:t>
            </a:r>
          </a:p>
          <a:p>
            <a:pPr lvl="1"/>
            <a:r>
              <a:rPr lang="en-US" dirty="0"/>
              <a:t>Zero sexual and gender-based violence and harmful practices</a:t>
            </a:r>
          </a:p>
          <a:p>
            <a:pPr lvl="1"/>
            <a:r>
              <a:rPr lang="en-US" dirty="0"/>
              <a:t>Zero unmet need for family planning </a:t>
            </a:r>
          </a:p>
          <a:p>
            <a:r>
              <a:rPr lang="en-US" dirty="0"/>
              <a:t>Global Surgery Burden</a:t>
            </a:r>
          </a:p>
          <a:p>
            <a:pPr lvl="1"/>
            <a:r>
              <a:rPr lang="en-US" dirty="0"/>
              <a:t>Workforce issues – HRH – Surgery-Anaesthesia-Obstetrics-Nursing</a:t>
            </a:r>
          </a:p>
          <a:p>
            <a:pPr lvl="1"/>
            <a:r>
              <a:rPr lang="en-US" dirty="0"/>
              <a:t>Infrastructure, Supply, Leadership</a:t>
            </a:r>
          </a:p>
          <a:p>
            <a:pPr lvl="1"/>
            <a:r>
              <a:rPr lang="en-US" dirty="0"/>
              <a:t>Silent burden of Gynaecology</a:t>
            </a:r>
          </a:p>
          <a:p>
            <a:pPr lvl="2"/>
            <a:r>
              <a:rPr lang="en-US" dirty="0"/>
              <a:t>Menstrual Health – Menopause – Fertility – Cancer – </a:t>
            </a:r>
            <a:r>
              <a:rPr lang="en-US" dirty="0" err="1"/>
              <a:t>Urogynae</a:t>
            </a:r>
            <a:r>
              <a:rPr lang="en-US" dirty="0"/>
              <a:t> &amp; Fistula</a:t>
            </a:r>
          </a:p>
          <a:p>
            <a:pPr lvl="1"/>
            <a:r>
              <a:rPr lang="en-US" dirty="0"/>
              <a:t>Comprehensive Emergency O/G Care</a:t>
            </a:r>
          </a:p>
        </p:txBody>
      </p:sp>
      <p:pic>
        <p:nvPicPr>
          <p:cNvPr id="287" name="Google Shape;287;p32"/>
          <p:cNvPicPr preferRelativeResize="0"/>
          <p:nvPr/>
        </p:nvPicPr>
        <p:blipFill rotWithShape="1">
          <a:blip r:embed="rId3">
            <a:alphaModFix/>
          </a:blip>
          <a:srcRect/>
          <a:stretch/>
        </p:blipFill>
        <p:spPr>
          <a:xfrm>
            <a:off x="335665" y="378448"/>
            <a:ext cx="1616703" cy="1619907"/>
          </a:xfrm>
          <a:prstGeom prst="rect">
            <a:avLst/>
          </a:prstGeom>
          <a:noFill/>
          <a:ln>
            <a:noFill/>
          </a:ln>
        </p:spPr>
      </p:pic>
      <p:graphicFrame>
        <p:nvGraphicFramePr>
          <p:cNvPr id="288" name="Google Shape;288;p32"/>
          <p:cNvGraphicFramePr/>
          <p:nvPr>
            <p:extLst>
              <p:ext uri="{D42A27DB-BD31-4B8C-83A1-F6EECF244321}">
                <p14:modId xmlns:p14="http://schemas.microsoft.com/office/powerpoint/2010/main" val="3918056632"/>
              </p:ext>
            </p:extLst>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dirty="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666328" y="498474"/>
            <a:ext cx="3044800" cy="1223900"/>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853683" y="5654473"/>
            <a:ext cx="2057251" cy="722250"/>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508660" y="5263978"/>
            <a:ext cx="1270712" cy="11127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a:latin typeface="Calibri"/>
                <a:ea typeface="Calibri"/>
                <a:cs typeface="Calibri"/>
                <a:sym typeface="Calibri"/>
              </a:rPr>
            </a:br>
            <a:endParaRPr sz="3600" b="1">
              <a:latin typeface="Arial"/>
              <a:ea typeface="Arial"/>
              <a:cs typeface="Arial"/>
              <a:sym typeface="Arial"/>
            </a:endParaRPr>
          </a:p>
        </p:txBody>
      </p:sp>
      <p:sp>
        <p:nvSpPr>
          <p:cNvPr id="191" name="Google Shape;191;p23"/>
          <p:cNvSpPr txBox="1">
            <a:spLocks noGrp="1"/>
          </p:cNvSpPr>
          <p:nvPr>
            <p:ph type="body" idx="1"/>
          </p:nvPr>
        </p:nvSpPr>
        <p:spPr>
          <a:xfrm>
            <a:off x="838200" y="21050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Lancet commission recommends a minimum of 20 surgeons, </a:t>
            </a:r>
            <a:r>
              <a:rPr lang="en-US" dirty="0" err="1"/>
              <a:t>anaesthetists</a:t>
            </a:r>
            <a:r>
              <a:rPr lang="en-US" dirty="0"/>
              <a:t> and obstetricians per 100,000 population</a:t>
            </a:r>
            <a:endParaRPr dirty="0"/>
          </a:p>
          <a:p>
            <a:pPr marL="228600" lvl="0" indent="-228600" algn="l" rtl="0">
              <a:lnSpc>
                <a:spcPct val="90000"/>
              </a:lnSpc>
              <a:spcBef>
                <a:spcPts val="1000"/>
              </a:spcBef>
              <a:spcAft>
                <a:spcPts val="0"/>
              </a:spcAft>
              <a:buClr>
                <a:schemeClr val="dk1"/>
              </a:buClr>
              <a:buSzPts val="2800"/>
              <a:buChar char="•"/>
            </a:pPr>
            <a:r>
              <a:rPr lang="en-US" dirty="0"/>
              <a:t>Sub-Saharan African countries have the largest numbers of births per woman but some of lowest densities of midwives and obstetricians </a:t>
            </a:r>
            <a:endParaRPr dirty="0"/>
          </a:p>
          <a:p>
            <a:pPr marL="228600" lvl="0" indent="-228600" algn="l" rtl="0">
              <a:lnSpc>
                <a:spcPct val="90000"/>
              </a:lnSpc>
              <a:spcBef>
                <a:spcPts val="1000"/>
              </a:spcBef>
              <a:spcAft>
                <a:spcPts val="0"/>
              </a:spcAft>
              <a:buClr>
                <a:schemeClr val="dk1"/>
              </a:buClr>
              <a:buSzPts val="2800"/>
              <a:buChar char="•"/>
            </a:pPr>
            <a:r>
              <a:rPr lang="en-US" dirty="0"/>
              <a:t>Access to safe surgery and greater number of well-trained healthcare workers will reduce maternal morbidity and mortality</a:t>
            </a:r>
            <a:endParaRPr dirty="0"/>
          </a:p>
          <a:p>
            <a:pPr marL="228600" lvl="0" indent="-228600" algn="l" rtl="0">
              <a:lnSpc>
                <a:spcPct val="90000"/>
              </a:lnSpc>
              <a:spcBef>
                <a:spcPts val="1000"/>
              </a:spcBef>
              <a:spcAft>
                <a:spcPts val="0"/>
              </a:spcAft>
              <a:buClr>
                <a:schemeClr val="dk1"/>
              </a:buClr>
              <a:buSzPts val="2800"/>
              <a:buChar char="•"/>
            </a:pPr>
            <a:r>
              <a:rPr lang="en-US" dirty="0"/>
              <a:t>Mapping of OB/GYN workforce in ECSA region is required</a:t>
            </a:r>
            <a:endParaRPr dirty="0"/>
          </a:p>
        </p:txBody>
      </p:sp>
      <p:pic>
        <p:nvPicPr>
          <p:cNvPr id="192" name="Google Shape;192;p23"/>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193" name="Google Shape;193;p23"/>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194" name="Google Shape;194;p23"/>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sp>
        <p:nvSpPr>
          <p:cNvPr id="195" name="Google Shape;195;p23"/>
          <p:cNvSpPr txBox="1"/>
          <p:nvPr/>
        </p:nvSpPr>
        <p:spPr>
          <a:xfrm>
            <a:off x="1996440" y="541325"/>
            <a:ext cx="935736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r>
              <a:rPr lang="en-US" sz="4400" dirty="0">
                <a:solidFill>
                  <a:schemeClr val="dk1"/>
                </a:solidFill>
              </a:rPr>
              <a:t>Workforce Strengthening</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lvl="0"/>
            <a:br>
              <a:rPr lang="en-US" b="1" dirty="0">
                <a:latin typeface="Arial"/>
                <a:ea typeface="Arial"/>
                <a:cs typeface="Arial"/>
                <a:sym typeface="Arial"/>
              </a:rPr>
            </a:br>
            <a:r>
              <a:rPr lang="en-IE" sz="3200" b="1" dirty="0">
                <a:latin typeface="Arial"/>
                <a:ea typeface="Arial"/>
                <a:cs typeface="Arial"/>
                <a:sym typeface="Arial"/>
              </a:rPr>
              <a:t>The Specialist Obstetrician &amp; Gynaecologist – </a:t>
            </a:r>
            <a:br>
              <a:rPr lang="en-IE" sz="3200" b="1" dirty="0">
                <a:latin typeface="Arial"/>
                <a:ea typeface="Arial"/>
                <a:cs typeface="Arial"/>
                <a:sym typeface="Arial"/>
              </a:rPr>
            </a:br>
            <a:r>
              <a:rPr lang="en-IE" sz="3200" b="1" dirty="0">
                <a:latin typeface="Arial"/>
                <a:ea typeface="Arial"/>
                <a:cs typeface="Arial"/>
                <a:sym typeface="Arial"/>
              </a:rPr>
              <a:t>What Added Value?</a:t>
            </a:r>
            <a:endParaRPr sz="3200" dirty="0"/>
          </a:p>
        </p:txBody>
      </p:sp>
      <p:sp>
        <p:nvSpPr>
          <p:cNvPr id="89" name="Google Shape;89;p13"/>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spcBef>
                <a:spcPts val="0"/>
              </a:spcBef>
              <a:buSzPts val="3200"/>
              <a:buNone/>
            </a:pPr>
            <a:r>
              <a:rPr lang="en-IE" sz="2400" dirty="0">
                <a:latin typeface="Arial"/>
                <a:ea typeface="Arial"/>
                <a:cs typeface="Arial"/>
                <a:sym typeface="Arial"/>
              </a:rPr>
              <a:t>	</a:t>
            </a:r>
            <a:endParaRPr lang="en-US" sz="2400" dirty="0">
              <a:latin typeface="Arial"/>
              <a:ea typeface="Arial"/>
              <a:cs typeface="Arial"/>
              <a:sym typeface="Arial"/>
            </a:endParaRPr>
          </a:p>
          <a:p>
            <a:pPr marL="0" indent="0">
              <a:spcBef>
                <a:spcPts val="0"/>
              </a:spcBef>
              <a:buSzPts val="3200"/>
              <a:buNone/>
            </a:pPr>
            <a:r>
              <a:rPr lang="en-US" sz="2400" i="1" dirty="0">
                <a:latin typeface="Arial"/>
                <a:ea typeface="Arial"/>
                <a:cs typeface="Arial"/>
                <a:sym typeface="Arial"/>
              </a:rPr>
              <a:t>Evidence Base:</a:t>
            </a:r>
          </a:p>
          <a:p>
            <a:pPr marL="0" indent="0">
              <a:spcBef>
                <a:spcPts val="0"/>
              </a:spcBef>
              <a:buSzPts val="3200"/>
              <a:buNone/>
            </a:pPr>
            <a:endParaRPr lang="en-US" sz="2400" i="1" dirty="0">
              <a:latin typeface="Arial"/>
              <a:ea typeface="Arial"/>
              <a:cs typeface="Arial"/>
              <a:sym typeface="Arial"/>
            </a:endParaRPr>
          </a:p>
          <a:p>
            <a:pPr marL="342900">
              <a:spcBef>
                <a:spcPts val="0"/>
              </a:spcBef>
              <a:buSzPts val="3200"/>
            </a:pPr>
            <a:r>
              <a:rPr lang="en-US" sz="2400" dirty="0">
                <a:latin typeface="Arial"/>
                <a:ea typeface="Arial"/>
                <a:cs typeface="Arial"/>
                <a:sym typeface="Arial"/>
              </a:rPr>
              <a:t>Quality comprehensive obstetric care, leadership and training</a:t>
            </a:r>
          </a:p>
          <a:p>
            <a:pPr marL="0" indent="0">
              <a:spcBef>
                <a:spcPts val="0"/>
              </a:spcBef>
              <a:buSzPts val="3200"/>
              <a:buNone/>
            </a:pPr>
            <a:r>
              <a:rPr lang="en-US" sz="2400" dirty="0">
                <a:latin typeface="Arial"/>
                <a:ea typeface="Arial"/>
                <a:cs typeface="Arial"/>
                <a:sym typeface="Arial"/>
              </a:rPr>
              <a:t>	</a:t>
            </a:r>
          </a:p>
          <a:p>
            <a:pPr marL="342900">
              <a:spcBef>
                <a:spcPts val="0"/>
              </a:spcBef>
              <a:buSzPts val="3200"/>
            </a:pPr>
            <a:r>
              <a:rPr lang="en-US" sz="2400" dirty="0">
                <a:latin typeface="Arial"/>
                <a:ea typeface="Arial"/>
                <a:cs typeface="Arial"/>
                <a:sym typeface="Arial"/>
              </a:rPr>
              <a:t>Surgery provider and teacher</a:t>
            </a:r>
          </a:p>
          <a:p>
            <a:pPr marL="457200" lvl="1" indent="0">
              <a:spcBef>
                <a:spcPts val="0"/>
              </a:spcBef>
              <a:buSzPts val="3200"/>
              <a:buNone/>
            </a:pPr>
            <a:r>
              <a:rPr lang="en-US" sz="1600" dirty="0">
                <a:latin typeface="Arial"/>
                <a:ea typeface="Arial"/>
                <a:cs typeface="Arial"/>
                <a:sym typeface="Arial"/>
              </a:rPr>
              <a:t>How to, when to, when not to...</a:t>
            </a:r>
          </a:p>
          <a:p>
            <a:pPr marL="457200" lvl="1" indent="0">
              <a:spcBef>
                <a:spcPts val="0"/>
              </a:spcBef>
              <a:buSzPts val="3200"/>
              <a:buNone/>
            </a:pPr>
            <a:endParaRPr lang="en-US" sz="1600" dirty="0">
              <a:latin typeface="Arial"/>
              <a:ea typeface="Arial"/>
              <a:cs typeface="Arial"/>
              <a:sym typeface="Arial"/>
            </a:endParaRPr>
          </a:p>
          <a:p>
            <a:pPr marL="342900">
              <a:spcBef>
                <a:spcPts val="0"/>
              </a:spcBef>
              <a:buSzPts val="3200"/>
            </a:pPr>
            <a:r>
              <a:rPr lang="en-US" sz="2400" dirty="0">
                <a:latin typeface="Arial"/>
                <a:ea typeface="Arial"/>
                <a:cs typeface="Arial"/>
                <a:sym typeface="Arial"/>
              </a:rPr>
              <a:t>Sexual Reproductive Health, Values and Rights</a:t>
            </a:r>
          </a:p>
          <a:p>
            <a:pPr marL="342900">
              <a:spcBef>
                <a:spcPts val="0"/>
              </a:spcBef>
              <a:buSzPts val="3200"/>
            </a:pPr>
            <a:endParaRPr lang="en-US" sz="2400" dirty="0">
              <a:latin typeface="Arial"/>
              <a:ea typeface="Arial"/>
              <a:cs typeface="Arial"/>
              <a:sym typeface="Arial"/>
            </a:endParaRPr>
          </a:p>
          <a:p>
            <a:pPr marL="342900">
              <a:spcBef>
                <a:spcPts val="0"/>
              </a:spcBef>
              <a:buSzPts val="3200"/>
            </a:pPr>
            <a:r>
              <a:rPr lang="en-US" sz="2400" dirty="0">
                <a:latin typeface="Arial"/>
                <a:ea typeface="Arial"/>
                <a:cs typeface="Arial"/>
                <a:sym typeface="Arial"/>
              </a:rPr>
              <a:t>Frontline knowledge to inform policy</a:t>
            </a:r>
          </a:p>
          <a:p>
            <a:pPr marL="0" indent="0">
              <a:spcBef>
                <a:spcPts val="0"/>
              </a:spcBef>
              <a:buSzPts val="3200"/>
              <a:buNone/>
            </a:pPr>
            <a:endParaRPr lang="en-US" sz="2400" dirty="0">
              <a:latin typeface="Arial"/>
              <a:ea typeface="Arial"/>
              <a:cs typeface="Arial"/>
              <a:sym typeface="Arial"/>
            </a:endParaRPr>
          </a:p>
          <a:p>
            <a:pPr marL="0" indent="0">
              <a:spcBef>
                <a:spcPts val="0"/>
              </a:spcBef>
              <a:buSzPts val="3200"/>
              <a:buNone/>
            </a:pPr>
            <a:endParaRPr lang="en-US" sz="2400" dirty="0">
              <a:latin typeface="Arial"/>
              <a:ea typeface="Arial"/>
              <a:cs typeface="Arial"/>
              <a:sym typeface="Arial"/>
            </a:endParaRPr>
          </a:p>
          <a:p>
            <a:pPr marL="0" lvl="0" indent="0" rtl="0">
              <a:lnSpc>
                <a:spcPct val="90000"/>
              </a:lnSpc>
              <a:spcBef>
                <a:spcPts val="0"/>
              </a:spcBef>
              <a:spcAft>
                <a:spcPts val="0"/>
              </a:spcAft>
              <a:buClr>
                <a:schemeClr val="dk1"/>
              </a:buClr>
              <a:buSzPts val="3200"/>
              <a:buNone/>
            </a:pPr>
            <a:endParaRPr lang="en-US" sz="2400" dirty="0">
              <a:latin typeface="Arial"/>
              <a:ea typeface="Arial"/>
              <a:cs typeface="Arial"/>
              <a:sym typeface="Arial"/>
            </a:endParaRPr>
          </a:p>
          <a:p>
            <a:pPr marL="0" lvl="0" indent="0" rtl="0">
              <a:lnSpc>
                <a:spcPct val="90000"/>
              </a:lnSpc>
              <a:spcBef>
                <a:spcPts val="0"/>
              </a:spcBef>
              <a:spcAft>
                <a:spcPts val="0"/>
              </a:spcAft>
              <a:buClr>
                <a:schemeClr val="dk1"/>
              </a:buClr>
              <a:buSzPts val="3200"/>
              <a:buNone/>
            </a:pPr>
            <a:endParaRPr lang="en-US" sz="2400" dirty="0">
              <a:latin typeface="Arial"/>
              <a:ea typeface="Arial"/>
              <a:cs typeface="Arial"/>
              <a:sym typeface="Arial"/>
            </a:endParaRPr>
          </a:p>
        </p:txBody>
      </p:sp>
      <p:graphicFrame>
        <p:nvGraphicFramePr>
          <p:cNvPr id="91" name="Google Shape;91;p13"/>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92" name="Google Shape;92;p13"/>
          <p:cNvGraphicFramePr/>
          <p:nvPr/>
        </p:nvGraphicFramePr>
        <p:xfrm>
          <a:off x="0" y="-92353"/>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42825">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838200" y="365125"/>
            <a:ext cx="5038165"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118" name="Google Shape;118;p16"/>
          <p:cNvSpPr txBox="1">
            <a:spLocks noGrp="1"/>
          </p:cNvSpPr>
          <p:nvPr>
            <p:ph type="body" idx="1"/>
          </p:nvPr>
        </p:nvSpPr>
        <p:spPr>
          <a:prstGeom prst="rect">
            <a:avLst/>
          </a:prstGeom>
          <a:noFill/>
          <a:ln>
            <a:noFill/>
          </a:ln>
        </p:spPr>
        <p:txBody>
          <a:bodyPr spcFirstLastPara="1" wrap="square" lIns="91425" tIns="45700" rIns="91425" bIns="45700" anchor="t" anchorCtr="0">
            <a:normAutofit fontScale="92500" lnSpcReduction="10000"/>
          </a:bodyPr>
          <a:lstStyle/>
          <a:p>
            <a:pPr marL="228600" lvl="0" indent="0" algn="l" rtl="0">
              <a:lnSpc>
                <a:spcPct val="90000"/>
              </a:lnSpc>
              <a:spcBef>
                <a:spcPts val="0"/>
              </a:spcBef>
              <a:spcAft>
                <a:spcPts val="0"/>
              </a:spcAft>
              <a:buNone/>
            </a:pPr>
            <a:r>
              <a:rPr lang="en-US" sz="2200" b="1" dirty="0"/>
              <a:t>Vision </a:t>
            </a:r>
            <a:endParaRPr sz="2200" b="1" dirty="0"/>
          </a:p>
          <a:p>
            <a:pPr marL="228600" lvl="0" indent="0" algn="l" rtl="0">
              <a:lnSpc>
                <a:spcPct val="90000"/>
              </a:lnSpc>
              <a:spcBef>
                <a:spcPts val="0"/>
              </a:spcBef>
              <a:spcAft>
                <a:spcPts val="0"/>
              </a:spcAft>
              <a:buNone/>
            </a:pPr>
            <a:r>
              <a:rPr lang="en-US" sz="2200" dirty="0"/>
              <a:t>To be a reference body for reproductive, maternal, newborn health (RMNH) in the region of East, Central and Southern Africa and beyond</a:t>
            </a:r>
            <a:endParaRPr sz="2200" dirty="0"/>
          </a:p>
          <a:p>
            <a:pPr marL="228600" lvl="0" indent="0" algn="l" rtl="0">
              <a:lnSpc>
                <a:spcPct val="90000"/>
              </a:lnSpc>
              <a:spcBef>
                <a:spcPts val="0"/>
              </a:spcBef>
              <a:spcAft>
                <a:spcPts val="0"/>
              </a:spcAft>
              <a:buNone/>
            </a:pPr>
            <a:endParaRPr sz="2200" dirty="0"/>
          </a:p>
          <a:p>
            <a:pPr marL="228600" lvl="0" indent="0" algn="l" rtl="0">
              <a:lnSpc>
                <a:spcPct val="90000"/>
              </a:lnSpc>
              <a:spcBef>
                <a:spcPts val="0"/>
              </a:spcBef>
              <a:spcAft>
                <a:spcPts val="0"/>
              </a:spcAft>
              <a:buNone/>
            </a:pPr>
            <a:r>
              <a:rPr lang="en-US" sz="2200" b="1" dirty="0"/>
              <a:t>Mission </a:t>
            </a:r>
            <a:endParaRPr sz="2200" b="1" dirty="0"/>
          </a:p>
          <a:p>
            <a:pPr marL="228600" lvl="0" indent="0" algn="l" rtl="0">
              <a:lnSpc>
                <a:spcPct val="90000"/>
              </a:lnSpc>
              <a:spcBef>
                <a:spcPts val="0"/>
              </a:spcBef>
              <a:spcAft>
                <a:spcPts val="0"/>
              </a:spcAft>
              <a:buNone/>
            </a:pPr>
            <a:r>
              <a:rPr lang="en-US" sz="2200" dirty="0"/>
              <a:t>To be a lead </a:t>
            </a:r>
            <a:r>
              <a:rPr lang="en-US" sz="2200" dirty="0" err="1"/>
              <a:t>organisation</a:t>
            </a:r>
            <a:r>
              <a:rPr lang="en-US" sz="2200" dirty="0"/>
              <a:t> for clinical excellence in reproductive health in the region of East, Central and Southern Africa and beyond, and a platform for shared experiences and skills transfer</a:t>
            </a:r>
            <a:endParaRPr sz="2200" dirty="0"/>
          </a:p>
          <a:p>
            <a:pPr marL="228600" lvl="0" indent="0" algn="l" rtl="0">
              <a:lnSpc>
                <a:spcPct val="90000"/>
              </a:lnSpc>
              <a:spcBef>
                <a:spcPts val="0"/>
              </a:spcBef>
              <a:spcAft>
                <a:spcPts val="0"/>
              </a:spcAft>
              <a:buNone/>
            </a:pPr>
            <a:endParaRPr sz="2200" dirty="0"/>
          </a:p>
          <a:p>
            <a:pPr marL="228600" lvl="0" indent="0" algn="l" rtl="0">
              <a:lnSpc>
                <a:spcPct val="90000"/>
              </a:lnSpc>
              <a:spcBef>
                <a:spcPts val="0"/>
              </a:spcBef>
              <a:spcAft>
                <a:spcPts val="0"/>
              </a:spcAft>
              <a:buNone/>
            </a:pPr>
            <a:r>
              <a:rPr lang="en-IE" sz="2200" b="1" dirty="0"/>
              <a:t>Current Member Countries</a:t>
            </a:r>
            <a:endParaRPr sz="2200" b="1" dirty="0"/>
          </a:p>
          <a:p>
            <a:pPr marL="228600" lvl="0" indent="0">
              <a:spcBef>
                <a:spcPts val="0"/>
              </a:spcBef>
              <a:buNone/>
            </a:pPr>
            <a:r>
              <a:rPr lang="en-US" sz="2200" dirty="0"/>
              <a:t>Rwanda, Tanzania, Zambia, Uganda, Ethiopia, Kenya, Mozambique, Zimbabwe, Malawi and South Sudan. </a:t>
            </a:r>
            <a:r>
              <a:rPr lang="en-US" sz="2200" dirty="0" err="1"/>
              <a:t>Estab</a:t>
            </a:r>
            <a:r>
              <a:rPr lang="en-US" sz="2200" dirty="0"/>
              <a:t>. 2017 in ECSA-HC</a:t>
            </a:r>
            <a:endParaRPr sz="2200" dirty="0"/>
          </a:p>
        </p:txBody>
      </p:sp>
      <p:sp>
        <p:nvSpPr>
          <p:cNvPr id="2" name="Text Placeholder 1">
            <a:extLst>
              <a:ext uri="{FF2B5EF4-FFF2-40B4-BE49-F238E27FC236}">
                <a16:creationId xmlns:a16="http://schemas.microsoft.com/office/drawing/2014/main" id="{997D7571-1873-CA17-10B6-DB3C0B49FA1C}"/>
              </a:ext>
            </a:extLst>
          </p:cNvPr>
          <p:cNvSpPr>
            <a:spLocks noGrp="1"/>
          </p:cNvSpPr>
          <p:nvPr>
            <p:ph type="body" idx="2"/>
          </p:nvPr>
        </p:nvSpPr>
        <p:spPr/>
        <p:txBody>
          <a:bodyPr>
            <a:normAutofit lnSpcReduction="10000"/>
          </a:bodyPr>
          <a:lstStyle/>
          <a:p>
            <a:r>
              <a:rPr lang="en-IE" sz="2000" dirty="0"/>
              <a:t>To represent Obstetrical and Gynaecological opinion in Ireland in a professional, advisory and administrative capacity. </a:t>
            </a:r>
          </a:p>
          <a:p>
            <a:r>
              <a:rPr lang="en-IE" sz="2000" dirty="0"/>
              <a:t>To act as the advisory body in Ireland in matters relating to education, training, research and administration in the specialty of Obstetrics and Gynaecology, as well as to Governmental and statutory bodies in all matters pertaining to Obstetrics and Gynaecology. </a:t>
            </a:r>
          </a:p>
          <a:p>
            <a:r>
              <a:rPr lang="en-IE" sz="2000" dirty="0"/>
              <a:t>Established 1968. Joined RCPI 1974.</a:t>
            </a:r>
          </a:p>
          <a:p>
            <a:r>
              <a:rPr lang="en-IE" sz="2000" dirty="0"/>
              <a:t>Taking in 25-30 per year but graduating only 8-10?</a:t>
            </a:r>
          </a:p>
          <a:p>
            <a:endParaRPr lang="en-US" sz="2000" dirty="0"/>
          </a:p>
        </p:txBody>
      </p:sp>
      <p:pic>
        <p:nvPicPr>
          <p:cNvPr id="119" name="Google Shape;119;p16"/>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120" name="Google Shape;120;p16"/>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121" name="Google Shape;121;p16"/>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sp>
        <p:nvSpPr>
          <p:cNvPr id="122" name="Google Shape;122;p16"/>
          <p:cNvSpPr txBox="1"/>
          <p:nvPr/>
        </p:nvSpPr>
        <p:spPr>
          <a:xfrm>
            <a:off x="1996440" y="541325"/>
            <a:ext cx="4323678"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r>
              <a:rPr lang="en-US" sz="3200" dirty="0">
                <a:solidFill>
                  <a:schemeClr val="dk1"/>
                </a:solidFill>
                <a:latin typeface="Calibri"/>
                <a:ea typeface="Calibri"/>
                <a:cs typeface="Calibri"/>
                <a:sym typeface="Calibri"/>
              </a:rPr>
              <a:t>Vision and Mission of ECSACOG</a:t>
            </a:r>
            <a:endParaRPr sz="3200" dirty="0">
              <a:latin typeface="Calibri"/>
              <a:ea typeface="Calibri"/>
              <a:cs typeface="Calibri"/>
              <a:sym typeface="Calibri"/>
            </a:endParaRPr>
          </a:p>
        </p:txBody>
      </p:sp>
      <p:sp>
        <p:nvSpPr>
          <p:cNvPr id="3" name="TextBox 2">
            <a:extLst>
              <a:ext uri="{FF2B5EF4-FFF2-40B4-BE49-F238E27FC236}">
                <a16:creationId xmlns:a16="http://schemas.microsoft.com/office/drawing/2014/main" id="{5CD4DD21-E808-DB37-3C06-72CC142D6A90}"/>
              </a:ext>
            </a:extLst>
          </p:cNvPr>
          <p:cNvSpPr txBox="1"/>
          <p:nvPr/>
        </p:nvSpPr>
        <p:spPr>
          <a:xfrm>
            <a:off x="6615786" y="681037"/>
            <a:ext cx="2361544" cy="954107"/>
          </a:xfrm>
          <a:prstGeom prst="rect">
            <a:avLst/>
          </a:prstGeom>
          <a:noFill/>
        </p:spPr>
        <p:txBody>
          <a:bodyPr wrap="none" rtlCol="0">
            <a:spAutoFit/>
          </a:bodyPr>
          <a:lstStyle/>
          <a:p>
            <a:r>
              <a:rPr lang="en-US" sz="2800" dirty="0"/>
              <a:t>Objectives of </a:t>
            </a:r>
          </a:p>
          <a:p>
            <a:r>
              <a:rPr lang="en-US" sz="2800" dirty="0"/>
              <a:t>IOG </a:t>
            </a:r>
          </a:p>
        </p:txBody>
      </p:sp>
      <p:pic>
        <p:nvPicPr>
          <p:cNvPr id="5" name="Google Shape;185;p22">
            <a:extLst>
              <a:ext uri="{FF2B5EF4-FFF2-40B4-BE49-F238E27FC236}">
                <a16:creationId xmlns:a16="http://schemas.microsoft.com/office/drawing/2014/main" id="{07467CEC-B9DB-9AFB-857E-8D81864985FF}"/>
              </a:ext>
            </a:extLst>
          </p:cNvPr>
          <p:cNvPicPr preferRelativeResize="0"/>
          <p:nvPr/>
        </p:nvPicPr>
        <p:blipFill>
          <a:blip r:embed="rId4">
            <a:alphaModFix/>
          </a:blip>
          <a:stretch>
            <a:fillRect/>
          </a:stretch>
        </p:blipFill>
        <p:spPr>
          <a:xfrm>
            <a:off x="9421083" y="734579"/>
            <a:ext cx="2395865" cy="10970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r>
              <a:rPr lang="en-US" sz="3600" b="1" dirty="0">
                <a:latin typeface="Arial"/>
                <a:ea typeface="Arial"/>
                <a:cs typeface="Arial"/>
                <a:sym typeface="Arial"/>
              </a:rPr>
              <a:t>Institution Match</a:t>
            </a: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4" name="Text Placeholder 3">
            <a:extLst>
              <a:ext uri="{FF2B5EF4-FFF2-40B4-BE49-F238E27FC236}">
                <a16:creationId xmlns:a16="http://schemas.microsoft.com/office/drawing/2014/main" id="{13BA9D87-AE65-EB9D-700A-F9BEA663163D}"/>
              </a:ext>
            </a:extLst>
          </p:cNvPr>
          <p:cNvSpPr>
            <a:spLocks noGrp="1"/>
          </p:cNvSpPr>
          <p:nvPr>
            <p:ph type="body" idx="1"/>
          </p:nvPr>
        </p:nvSpPr>
        <p:spPr/>
        <p:txBody>
          <a:bodyPr/>
          <a:lstStyle/>
          <a:p>
            <a:pPr marL="114300" indent="0">
              <a:buNone/>
            </a:pPr>
            <a:r>
              <a:rPr lang="en-US" dirty="0"/>
              <a:t>Common post-graduate training agenda</a:t>
            </a:r>
          </a:p>
          <a:p>
            <a:pPr marL="114300" indent="0">
              <a:buNone/>
            </a:pPr>
            <a:endParaRPr lang="en-US" dirty="0"/>
          </a:p>
          <a:p>
            <a:pPr marL="114300" indent="0">
              <a:buNone/>
            </a:pPr>
            <a:r>
              <a:rPr lang="en-US" dirty="0"/>
              <a:t>Interest in collaboration in:</a:t>
            </a:r>
          </a:p>
          <a:p>
            <a:pPr marL="114300" indent="0">
              <a:buNone/>
            </a:pPr>
            <a:r>
              <a:rPr lang="en-US" dirty="0"/>
              <a:t>	Training the Trainer, Training Site Evaluation</a:t>
            </a:r>
          </a:p>
          <a:p>
            <a:pPr marL="114300" indent="0">
              <a:buNone/>
            </a:pPr>
            <a:r>
              <a:rPr lang="en-US" dirty="0"/>
              <a:t>	</a:t>
            </a:r>
            <a:r>
              <a:rPr lang="en-US" dirty="0" err="1"/>
              <a:t>ePortfolio</a:t>
            </a:r>
            <a:r>
              <a:rPr lang="en-US" dirty="0"/>
              <a:t> and manual development for trainees and CPD</a:t>
            </a:r>
          </a:p>
          <a:p>
            <a:pPr marL="114300" indent="0">
              <a:buNone/>
            </a:pPr>
            <a:r>
              <a:rPr lang="en-US" dirty="0"/>
              <a:t>	Examination/Assessment development</a:t>
            </a:r>
          </a:p>
          <a:p>
            <a:pPr marL="114300" indent="0">
              <a:buNone/>
            </a:pPr>
            <a:r>
              <a:rPr lang="en-US" dirty="0"/>
              <a:t>	Secretariat support</a:t>
            </a:r>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476437" y="499016"/>
            <a:ext cx="3296475" cy="1223900"/>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181069" y="5387546"/>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35666" y="5127484"/>
            <a:ext cx="1446354" cy="1249239"/>
          </a:xfrm>
          <a:prstGeom prst="rect">
            <a:avLst/>
          </a:prstGeom>
          <a:noFill/>
          <a:ln>
            <a:noFill/>
          </a:ln>
        </p:spPr>
      </p:pic>
    </p:spTree>
    <p:extLst>
      <p:ext uri="{BB962C8B-B14F-4D97-AF65-F5344CB8AC3E}">
        <p14:creationId xmlns:p14="http://schemas.microsoft.com/office/powerpoint/2010/main" val="400844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6" name="Text Placeholder 5">
            <a:extLst>
              <a:ext uri="{FF2B5EF4-FFF2-40B4-BE49-F238E27FC236}">
                <a16:creationId xmlns:a16="http://schemas.microsoft.com/office/drawing/2014/main" id="{737B9E42-7062-542A-EE6F-32B6708040D8}"/>
              </a:ext>
            </a:extLst>
          </p:cNvPr>
          <p:cNvSpPr>
            <a:spLocks noGrp="1"/>
          </p:cNvSpPr>
          <p:nvPr>
            <p:ph type="body" idx="1"/>
          </p:nvPr>
        </p:nvSpPr>
        <p:spPr>
          <a:xfrm>
            <a:off x="2315379" y="457200"/>
            <a:ext cx="6172201" cy="1138833"/>
          </a:xfrm>
        </p:spPr>
        <p:txBody>
          <a:bodyPr>
            <a:normAutofit/>
          </a:bodyPr>
          <a:lstStyle/>
          <a:p>
            <a:pPr algn="ctr"/>
            <a:r>
              <a:rPr lang="en-US" sz="2800" dirty="0"/>
              <a:t>First Partner Meeting March 2022</a:t>
            </a:r>
          </a:p>
          <a:p>
            <a:pPr algn="ctr"/>
            <a:r>
              <a:rPr lang="en-US" sz="2800" dirty="0"/>
              <a:t>	</a:t>
            </a:r>
            <a:r>
              <a:rPr lang="en-US" sz="2400" dirty="0"/>
              <a:t>RCPI </a:t>
            </a:r>
            <a:r>
              <a:rPr lang="en-US" sz="2400"/>
              <a:t>&amp; On-Line</a:t>
            </a:r>
            <a:r>
              <a:rPr lang="en-US" sz="2400" dirty="0"/>
              <a:t>: Introduction &amp; Vision Share</a:t>
            </a:r>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dirty="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9377047" y="499016"/>
            <a:ext cx="2395865" cy="1097017"/>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181069" y="5387546"/>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35666" y="5127484"/>
            <a:ext cx="1446354" cy="1249239"/>
          </a:xfrm>
          <a:prstGeom prst="rect">
            <a:avLst/>
          </a:prstGeom>
          <a:noFill/>
          <a:ln>
            <a:noFill/>
          </a:ln>
        </p:spPr>
      </p:pic>
      <p:pic>
        <p:nvPicPr>
          <p:cNvPr id="16" name="Picture Placeholder 15" descr="A group of people sitting around a table&#10;&#10;Description automatically generated with medium confidence">
            <a:extLst>
              <a:ext uri="{FF2B5EF4-FFF2-40B4-BE49-F238E27FC236}">
                <a16:creationId xmlns:a16="http://schemas.microsoft.com/office/drawing/2014/main" id="{1A740330-3E6D-4C12-4DB3-35FA38943DE2}"/>
              </a:ext>
            </a:extLst>
          </p:cNvPr>
          <p:cNvPicPr>
            <a:picLocks noGrp="1" noChangeAspect="1"/>
          </p:cNvPicPr>
          <p:nvPr>
            <p:ph type="pic" idx="2"/>
          </p:nvPr>
        </p:nvPicPr>
        <p:blipFill>
          <a:blip r:embed="rId7" cstate="hqprint">
            <a:extLst>
              <a:ext uri="{28A0092B-C50C-407E-A947-70E740481C1C}">
                <a14:useLocalDpi xmlns:a14="http://schemas.microsoft.com/office/drawing/2010/main"/>
              </a:ext>
            </a:extLst>
          </a:blip>
          <a:srcRect/>
          <a:stretch>
            <a:fillRect/>
          </a:stretch>
        </p:blipFill>
        <p:spPr>
          <a:xfrm>
            <a:off x="2848734" y="2057400"/>
            <a:ext cx="6168023" cy="4316400"/>
          </a:xfrm>
        </p:spPr>
      </p:pic>
    </p:spTree>
    <p:extLst>
      <p:ext uri="{BB962C8B-B14F-4D97-AF65-F5344CB8AC3E}">
        <p14:creationId xmlns:p14="http://schemas.microsoft.com/office/powerpoint/2010/main" val="3806323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r>
              <a:rPr lang="en-US" sz="3600" b="1" dirty="0">
                <a:latin typeface="Arial"/>
                <a:ea typeface="Arial"/>
                <a:cs typeface="Arial"/>
                <a:sym typeface="Arial"/>
              </a:rPr>
              <a:t>Partnership Establishment</a:t>
            </a: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4" name="Text Placeholder 3">
            <a:extLst>
              <a:ext uri="{FF2B5EF4-FFF2-40B4-BE49-F238E27FC236}">
                <a16:creationId xmlns:a16="http://schemas.microsoft.com/office/drawing/2014/main" id="{0034D66D-B3A3-30E7-A53C-90474B75EDD5}"/>
              </a:ext>
            </a:extLst>
          </p:cNvPr>
          <p:cNvSpPr>
            <a:spLocks noGrp="1"/>
          </p:cNvSpPr>
          <p:nvPr>
            <p:ph type="body" idx="1"/>
          </p:nvPr>
        </p:nvSpPr>
        <p:spPr/>
        <p:txBody>
          <a:bodyPr/>
          <a:lstStyle/>
          <a:p>
            <a:r>
              <a:rPr lang="en-US" dirty="0"/>
              <a:t>MOU</a:t>
            </a:r>
          </a:p>
          <a:p>
            <a:r>
              <a:rPr lang="en-US" dirty="0"/>
              <a:t>ESTHER principles</a:t>
            </a:r>
          </a:p>
          <a:p>
            <a:r>
              <a:rPr lang="en-US" dirty="0" err="1"/>
              <a:t>Institutionalisation</a:t>
            </a:r>
            <a:r>
              <a:rPr lang="en-US" dirty="0"/>
              <a:t> from inception</a:t>
            </a:r>
          </a:p>
          <a:p>
            <a:r>
              <a:rPr lang="en-US" dirty="0"/>
              <a:t>Change in Institute Chair and Governance structures</a:t>
            </a:r>
          </a:p>
          <a:p>
            <a:r>
              <a:rPr lang="en-US" dirty="0"/>
              <a:t>Change in ECSACOG President</a:t>
            </a:r>
          </a:p>
          <a:p>
            <a:r>
              <a:rPr lang="en-US" dirty="0"/>
              <a:t>Start-up grant</a:t>
            </a:r>
          </a:p>
          <a:p>
            <a:r>
              <a:rPr lang="en-US" dirty="0"/>
              <a:t> 			</a:t>
            </a:r>
            <a:r>
              <a:rPr lang="en-US" i="1" dirty="0"/>
              <a:t>Start slow to go far….</a:t>
            </a:r>
            <a:endParaRPr lang="en-US" dirty="0"/>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9377047" y="499015"/>
            <a:ext cx="2395865" cy="1250259"/>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181069" y="5387546"/>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35666" y="5127484"/>
            <a:ext cx="1446354" cy="1249239"/>
          </a:xfrm>
          <a:prstGeom prst="rect">
            <a:avLst/>
          </a:prstGeom>
          <a:noFill/>
          <a:ln>
            <a:noFill/>
          </a:ln>
        </p:spPr>
      </p:pic>
    </p:spTree>
    <p:extLst>
      <p:ext uri="{BB962C8B-B14F-4D97-AF65-F5344CB8AC3E}">
        <p14:creationId xmlns:p14="http://schemas.microsoft.com/office/powerpoint/2010/main" val="3873979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6" name="Text Placeholder 5">
            <a:extLst>
              <a:ext uri="{FF2B5EF4-FFF2-40B4-BE49-F238E27FC236}">
                <a16:creationId xmlns:a16="http://schemas.microsoft.com/office/drawing/2014/main" id="{737B9E42-7062-542A-EE6F-32B6708040D8}"/>
              </a:ext>
            </a:extLst>
          </p:cNvPr>
          <p:cNvSpPr>
            <a:spLocks noGrp="1"/>
          </p:cNvSpPr>
          <p:nvPr>
            <p:ph type="body" idx="1"/>
          </p:nvPr>
        </p:nvSpPr>
        <p:spPr>
          <a:xfrm>
            <a:off x="2315379" y="457200"/>
            <a:ext cx="6172201" cy="1138833"/>
          </a:xfrm>
        </p:spPr>
        <p:txBody>
          <a:bodyPr>
            <a:normAutofit/>
          </a:bodyPr>
          <a:lstStyle/>
          <a:p>
            <a:r>
              <a:rPr lang="en-US" sz="2800" dirty="0"/>
              <a:t>Second Partner Meeting October 2022</a:t>
            </a:r>
          </a:p>
          <a:p>
            <a:r>
              <a:rPr lang="en-US" sz="2800" dirty="0"/>
              <a:t>	</a:t>
            </a:r>
            <a:r>
              <a:rPr lang="en-US" sz="2400" dirty="0"/>
              <a:t>Memorandum of Understanding</a:t>
            </a:r>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dirty="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476437" y="499016"/>
            <a:ext cx="3296475" cy="1223900"/>
          </a:xfrm>
          <a:prstGeom prst="rect">
            <a:avLst/>
          </a:prstGeom>
          <a:noFill/>
          <a:ln>
            <a:noFill/>
          </a:ln>
        </p:spPr>
      </p:pic>
      <p:pic>
        <p:nvPicPr>
          <p:cNvPr id="14" name="Picture Placeholder 13">
            <a:extLst>
              <a:ext uri="{FF2B5EF4-FFF2-40B4-BE49-F238E27FC236}">
                <a16:creationId xmlns:a16="http://schemas.microsoft.com/office/drawing/2014/main" id="{CF15A279-CBBB-A737-0607-ECAC98E1A79A}"/>
              </a:ext>
            </a:extLst>
          </p:cNvPr>
          <p:cNvPicPr>
            <a:picLocks noGrp="1" noChangeAspect="1"/>
          </p:cNvPicPr>
          <p:nvPr>
            <p:ph type="pic" idx="2"/>
          </p:nvPr>
        </p:nvPicPr>
        <p:blipFill>
          <a:blip r:embed="rId5" cstate="hqprint">
            <a:extLst>
              <a:ext uri="{28A0092B-C50C-407E-A947-70E740481C1C}">
                <a14:useLocalDpi xmlns:a14="http://schemas.microsoft.com/office/drawing/2010/main"/>
              </a:ext>
            </a:extLst>
          </a:blip>
          <a:srcRect t="12364" b="12364"/>
          <a:stretch>
            <a:fillRect/>
          </a:stretch>
        </p:blipFill>
        <p:spPr>
          <a:xfrm>
            <a:off x="2638518" y="1764732"/>
            <a:ext cx="6172200" cy="4611991"/>
          </a:xfrm>
        </p:spPr>
      </p:pic>
      <p:sp>
        <p:nvSpPr>
          <p:cNvPr id="15" name="TextBox 14">
            <a:extLst>
              <a:ext uri="{FF2B5EF4-FFF2-40B4-BE49-F238E27FC236}">
                <a16:creationId xmlns:a16="http://schemas.microsoft.com/office/drawing/2014/main" id="{6FAC81A1-36E9-A1BA-712A-56EEDE27A8CF}"/>
              </a:ext>
            </a:extLst>
          </p:cNvPr>
          <p:cNvSpPr txBox="1"/>
          <p:nvPr/>
        </p:nvSpPr>
        <p:spPr>
          <a:xfrm>
            <a:off x="9416433" y="2419587"/>
            <a:ext cx="2064989" cy="2893100"/>
          </a:xfrm>
          <a:prstGeom prst="rect">
            <a:avLst/>
          </a:prstGeom>
          <a:noFill/>
        </p:spPr>
        <p:txBody>
          <a:bodyPr wrap="none" rtlCol="0">
            <a:spAutoFit/>
          </a:bodyPr>
          <a:lstStyle/>
          <a:p>
            <a:r>
              <a:rPr lang="en-US" u="sng" dirty="0"/>
              <a:t>Kenya</a:t>
            </a:r>
          </a:p>
          <a:p>
            <a:r>
              <a:rPr lang="en-US" dirty="0"/>
              <a:t>Training Site Visit</a:t>
            </a:r>
          </a:p>
          <a:p>
            <a:r>
              <a:rPr lang="en-US" dirty="0"/>
              <a:t>Trainer Meeting</a:t>
            </a:r>
          </a:p>
          <a:p>
            <a:r>
              <a:rPr lang="en-US" dirty="0"/>
              <a:t>Trainee Meeting</a:t>
            </a:r>
          </a:p>
          <a:p>
            <a:r>
              <a:rPr lang="en-US" dirty="0"/>
              <a:t>Irish Embassy Visit</a:t>
            </a:r>
          </a:p>
          <a:p>
            <a:r>
              <a:rPr lang="en-US" dirty="0"/>
              <a:t>Community Visit BCW</a:t>
            </a:r>
          </a:p>
          <a:p>
            <a:r>
              <a:rPr lang="en-US" dirty="0"/>
              <a:t>Patient Experience</a:t>
            </a:r>
          </a:p>
          <a:p>
            <a:endParaRPr lang="en-US" dirty="0"/>
          </a:p>
          <a:p>
            <a:r>
              <a:rPr lang="en-US" u="sng" dirty="0"/>
              <a:t>Zimbabwe</a:t>
            </a:r>
          </a:p>
          <a:p>
            <a:r>
              <a:rPr lang="en-US" dirty="0"/>
              <a:t>Scientific Meeting</a:t>
            </a:r>
          </a:p>
          <a:p>
            <a:r>
              <a:rPr lang="en-US" dirty="0"/>
              <a:t>Partner Meeting</a:t>
            </a:r>
          </a:p>
          <a:p>
            <a:endParaRPr lang="en-US" dirty="0"/>
          </a:p>
          <a:p>
            <a:r>
              <a:rPr lang="en-US" dirty="0"/>
              <a:t>Climate/Carbon Off-set.</a:t>
            </a:r>
          </a:p>
        </p:txBody>
      </p:sp>
      <p:pic>
        <p:nvPicPr>
          <p:cNvPr id="17" name="Picture 16">
            <a:extLst>
              <a:ext uri="{FF2B5EF4-FFF2-40B4-BE49-F238E27FC236}">
                <a16:creationId xmlns:a16="http://schemas.microsoft.com/office/drawing/2014/main" id="{4CCE93CE-6252-09D0-4AB3-ABBD4E5DEB2F}"/>
              </a:ext>
            </a:extLst>
          </p:cNvPr>
          <p:cNvPicPr>
            <a:picLocks noChangeAspect="1"/>
          </p:cNvPicPr>
          <p:nvPr/>
        </p:nvPicPr>
        <p:blipFill>
          <a:blip r:embed="rId6"/>
          <a:stretch>
            <a:fillRect/>
          </a:stretch>
        </p:blipFill>
        <p:spPr>
          <a:xfrm>
            <a:off x="9009529" y="5312687"/>
            <a:ext cx="2763383" cy="901700"/>
          </a:xfrm>
          <a:prstGeom prst="rect">
            <a:avLst/>
          </a:prstGeom>
        </p:spPr>
      </p:pic>
    </p:spTree>
    <p:extLst>
      <p:ext uri="{BB962C8B-B14F-4D97-AF65-F5344CB8AC3E}">
        <p14:creationId xmlns:p14="http://schemas.microsoft.com/office/powerpoint/2010/main" val="257031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b="1">
                <a:latin typeface="Arial"/>
                <a:ea typeface="Arial"/>
                <a:cs typeface="Arial"/>
                <a:sym typeface="Arial"/>
              </a:rPr>
            </a:br>
            <a:br>
              <a:rPr lang="en-US" sz="3600">
                <a:latin typeface="Calibri"/>
                <a:ea typeface="Calibri"/>
                <a:cs typeface="Calibri"/>
                <a:sym typeface="Calibri"/>
              </a:rPr>
            </a:br>
            <a:endParaRPr sz="3600" b="1">
              <a:latin typeface="Arial"/>
              <a:ea typeface="Arial"/>
              <a:cs typeface="Arial"/>
              <a:sym typeface="Arial"/>
            </a:endParaRPr>
          </a:p>
        </p:txBody>
      </p:sp>
      <p:sp>
        <p:nvSpPr>
          <p:cNvPr id="241" name="Google Shape;241;p28"/>
          <p:cNvSpPr txBox="1">
            <a:spLocks noGrp="1"/>
          </p:cNvSpPr>
          <p:nvPr>
            <p:ph type="body" idx="1"/>
          </p:nvPr>
        </p:nvSpPr>
        <p:spPr>
          <a:xfrm>
            <a:off x="838200" y="1878965"/>
            <a:ext cx="10515600" cy="4351200"/>
          </a:xfrm>
          <a:prstGeom prst="rect">
            <a:avLst/>
          </a:prstGeom>
          <a:noFill/>
          <a:ln>
            <a:noFill/>
          </a:ln>
        </p:spPr>
        <p:txBody>
          <a:bodyPr spcFirstLastPara="1" wrap="square" lIns="91425" tIns="45700" rIns="91425" bIns="45700" anchor="t" anchorCtr="0">
            <a:normAutofit/>
          </a:bodyPr>
          <a:lstStyle/>
          <a:p>
            <a:pPr marL="228600" lvl="0" indent="0" algn="l" rtl="0">
              <a:spcBef>
                <a:spcPts val="1000"/>
              </a:spcBef>
              <a:spcAft>
                <a:spcPts val="0"/>
              </a:spcAft>
              <a:buNone/>
            </a:pPr>
            <a:endParaRPr/>
          </a:p>
          <a:p>
            <a:pPr marL="228600" lvl="0" indent="0" algn="l" rtl="0">
              <a:spcBef>
                <a:spcPts val="1000"/>
              </a:spcBef>
              <a:spcAft>
                <a:spcPts val="0"/>
              </a:spcAft>
              <a:buNone/>
            </a:pPr>
            <a:endParaRPr/>
          </a:p>
          <a:p>
            <a:pPr marL="228600" lvl="0" indent="0" algn="l" rtl="0">
              <a:lnSpc>
                <a:spcPct val="90000"/>
              </a:lnSpc>
              <a:spcBef>
                <a:spcPts val="1000"/>
              </a:spcBef>
              <a:spcAft>
                <a:spcPts val="0"/>
              </a:spcAft>
              <a:buNone/>
            </a:pPr>
            <a:endParaRPr/>
          </a:p>
        </p:txBody>
      </p:sp>
      <p:pic>
        <p:nvPicPr>
          <p:cNvPr id="242" name="Google Shape;242;p28"/>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43" name="Google Shape;243;p28"/>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44" name="Google Shape;244;p28"/>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sp>
        <p:nvSpPr>
          <p:cNvPr id="245" name="Google Shape;245;p28"/>
          <p:cNvSpPr txBox="1"/>
          <p:nvPr/>
        </p:nvSpPr>
        <p:spPr>
          <a:xfrm>
            <a:off x="1996440" y="541325"/>
            <a:ext cx="93573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r>
              <a:rPr lang="en-US" sz="4400" dirty="0">
                <a:solidFill>
                  <a:schemeClr val="dk1"/>
                </a:solidFill>
              </a:rPr>
              <a:t>ECSA Workforce Analyses</a:t>
            </a:r>
            <a:endParaRPr dirty="0"/>
          </a:p>
        </p:txBody>
      </p:sp>
      <p:pic>
        <p:nvPicPr>
          <p:cNvPr id="246" name="Google Shape;246;p28"/>
          <p:cNvPicPr preferRelativeResize="0"/>
          <p:nvPr/>
        </p:nvPicPr>
        <p:blipFill>
          <a:blip r:embed="rId4">
            <a:alphaModFix/>
          </a:blip>
          <a:stretch>
            <a:fillRect/>
          </a:stretch>
        </p:blipFill>
        <p:spPr>
          <a:xfrm>
            <a:off x="1242750" y="3913450"/>
            <a:ext cx="3935594" cy="2292650"/>
          </a:xfrm>
          <a:prstGeom prst="rect">
            <a:avLst/>
          </a:prstGeom>
          <a:noFill/>
          <a:ln>
            <a:noFill/>
          </a:ln>
        </p:spPr>
      </p:pic>
      <p:pic>
        <p:nvPicPr>
          <p:cNvPr id="247" name="Google Shape;247;p28"/>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7130725" y="3937525"/>
            <a:ext cx="3219445" cy="2292649"/>
          </a:xfrm>
          <a:prstGeom prst="rect">
            <a:avLst/>
          </a:prstGeom>
          <a:noFill/>
          <a:ln>
            <a:noFill/>
          </a:ln>
        </p:spPr>
      </p:pic>
      <p:pic>
        <p:nvPicPr>
          <p:cNvPr id="248" name="Google Shape;248;p28"/>
          <p:cNvPicPr preferRelativeResize="0"/>
          <p:nvPr/>
        </p:nvPicPr>
        <p:blipFill>
          <a:blip r:embed="rId6">
            <a:alphaModFix/>
          </a:blip>
          <a:stretch>
            <a:fillRect/>
          </a:stretch>
        </p:blipFill>
        <p:spPr>
          <a:xfrm>
            <a:off x="3967100" y="2058237"/>
            <a:ext cx="4257820" cy="1487825"/>
          </a:xfrm>
          <a:prstGeom prst="rect">
            <a:avLst/>
          </a:prstGeom>
          <a:noFill/>
          <a:ln>
            <a:noFill/>
          </a:ln>
        </p:spPr>
      </p:pic>
      <p:pic>
        <p:nvPicPr>
          <p:cNvPr id="249" name="Google Shape;249;p28"/>
          <p:cNvPicPr preferRelativeResize="0"/>
          <p:nvPr/>
        </p:nvPicPr>
        <p:blipFill>
          <a:blip r:embed="rId7">
            <a:alphaModFix/>
          </a:blip>
          <a:stretch>
            <a:fillRect/>
          </a:stretch>
        </p:blipFill>
        <p:spPr>
          <a:xfrm>
            <a:off x="442925" y="2042581"/>
            <a:ext cx="3460128" cy="1325700"/>
          </a:xfrm>
          <a:prstGeom prst="rect">
            <a:avLst/>
          </a:prstGeom>
          <a:noFill/>
          <a:ln>
            <a:noFill/>
          </a:ln>
        </p:spPr>
      </p:pic>
      <p:pic>
        <p:nvPicPr>
          <p:cNvPr id="250" name="Google Shape;250;p28"/>
          <p:cNvPicPr preferRelativeResize="0"/>
          <p:nvPr/>
        </p:nvPicPr>
        <p:blipFill>
          <a:blip r:embed="rId8">
            <a:alphaModFix/>
          </a:blip>
          <a:stretch>
            <a:fillRect/>
          </a:stretch>
        </p:blipFill>
        <p:spPr>
          <a:xfrm>
            <a:off x="8288969" y="1745625"/>
            <a:ext cx="3714250" cy="1937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r>
              <a:rPr lang="en-US" sz="3600" b="1" dirty="0">
                <a:latin typeface="Arial"/>
                <a:ea typeface="Arial"/>
                <a:cs typeface="Arial"/>
                <a:sym typeface="Arial"/>
              </a:rPr>
              <a:t>Cycle of Work</a:t>
            </a: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4" name="Text Placeholder 3">
            <a:extLst>
              <a:ext uri="{FF2B5EF4-FFF2-40B4-BE49-F238E27FC236}">
                <a16:creationId xmlns:a16="http://schemas.microsoft.com/office/drawing/2014/main" id="{9C69481F-A690-EC15-C787-AFEE3EB60BFF}"/>
              </a:ext>
            </a:extLst>
          </p:cNvPr>
          <p:cNvSpPr>
            <a:spLocks noGrp="1"/>
          </p:cNvSpPr>
          <p:nvPr>
            <p:ph type="body" idx="1"/>
          </p:nvPr>
        </p:nvSpPr>
        <p:spPr/>
        <p:txBody>
          <a:bodyPr/>
          <a:lstStyle/>
          <a:p>
            <a:r>
              <a:rPr lang="en-US" dirty="0" err="1"/>
              <a:t>eportfolio</a:t>
            </a:r>
            <a:r>
              <a:rPr lang="en-US" dirty="0"/>
              <a:t> and trainer support</a:t>
            </a:r>
          </a:p>
          <a:p>
            <a:r>
              <a:rPr lang="en-US" dirty="0"/>
              <a:t>Stakeholder meetings</a:t>
            </a:r>
          </a:p>
          <a:p>
            <a:r>
              <a:rPr lang="en-US" dirty="0"/>
              <a:t>Country engagement</a:t>
            </a:r>
          </a:p>
          <a:p>
            <a:r>
              <a:rPr lang="en-US" dirty="0"/>
              <a:t>Research group established – Obstetric &amp; Gynaecology Workforce study – baseline data for longitudinal measurement of impact. Meeting fortnightly.</a:t>
            </a:r>
          </a:p>
          <a:p>
            <a:r>
              <a:rPr lang="en-US" dirty="0"/>
              <a:t>Strategy – Goals – Outputs</a:t>
            </a:r>
          </a:p>
          <a:p>
            <a:endParaRPr lang="en-US" dirty="0"/>
          </a:p>
          <a:p>
            <a:endParaRPr lang="en-US" dirty="0"/>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940800" y="499016"/>
            <a:ext cx="2832112" cy="1268022"/>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181069" y="5387546"/>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35666" y="5127484"/>
            <a:ext cx="1446354" cy="1249239"/>
          </a:xfrm>
          <a:prstGeom prst="rect">
            <a:avLst/>
          </a:prstGeom>
          <a:noFill/>
          <a:ln>
            <a:noFill/>
          </a:ln>
        </p:spPr>
      </p:pic>
    </p:spTree>
    <p:extLst>
      <p:ext uri="{BB962C8B-B14F-4D97-AF65-F5344CB8AC3E}">
        <p14:creationId xmlns:p14="http://schemas.microsoft.com/office/powerpoint/2010/main" val="4187236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2" name="Text Placeholder 1">
            <a:extLst>
              <a:ext uri="{FF2B5EF4-FFF2-40B4-BE49-F238E27FC236}">
                <a16:creationId xmlns:a16="http://schemas.microsoft.com/office/drawing/2014/main" id="{D75791D8-DD4D-4E2F-2C22-9FCB57A2F6AC}"/>
              </a:ext>
            </a:extLst>
          </p:cNvPr>
          <p:cNvSpPr>
            <a:spLocks noGrp="1"/>
          </p:cNvSpPr>
          <p:nvPr>
            <p:ph type="body" idx="1"/>
          </p:nvPr>
        </p:nvSpPr>
        <p:spPr>
          <a:xfrm>
            <a:off x="838200" y="1825625"/>
            <a:ext cx="10515600" cy="3450747"/>
          </a:xfrm>
        </p:spPr>
        <p:txBody>
          <a:bodyPr/>
          <a:lstStyle/>
          <a:p>
            <a:r>
              <a:rPr lang="en-US" dirty="0"/>
              <a:t>Thank-you.</a:t>
            </a:r>
          </a:p>
          <a:p>
            <a:r>
              <a:rPr lang="en-US" dirty="0"/>
              <a:t>Asante </a:t>
            </a:r>
            <a:r>
              <a:rPr lang="en-US" dirty="0" err="1"/>
              <a:t>sana</a:t>
            </a:r>
            <a:r>
              <a:rPr lang="en-US" dirty="0"/>
              <a:t> to all our facilitators &amp; enablers.</a:t>
            </a:r>
          </a:p>
          <a:p>
            <a:r>
              <a:rPr lang="en-US" dirty="0"/>
              <a:t>Acknowledgements:</a:t>
            </a:r>
          </a:p>
          <a:p>
            <a:pPr lvl="2"/>
            <a:r>
              <a:rPr lang="en-US" sz="2400" dirty="0"/>
              <a:t>Judith Andrew, Prof </a:t>
            </a:r>
            <a:r>
              <a:rPr lang="en-US" sz="2400" dirty="0" err="1"/>
              <a:t>Annettee</a:t>
            </a:r>
            <a:r>
              <a:rPr lang="en-US" sz="2400" dirty="0"/>
              <a:t> </a:t>
            </a:r>
            <a:r>
              <a:rPr lang="en-US" sz="2400" dirty="0" err="1"/>
              <a:t>Nakimuli</a:t>
            </a:r>
            <a:r>
              <a:rPr lang="en-US" sz="2400" dirty="0"/>
              <a:t>, Prof </a:t>
            </a:r>
            <a:r>
              <a:rPr lang="en-US" sz="2400" dirty="0" err="1"/>
              <a:t>Bellington</a:t>
            </a:r>
            <a:r>
              <a:rPr lang="en-US" sz="2400" dirty="0"/>
              <a:t> </a:t>
            </a:r>
            <a:r>
              <a:rPr lang="en-US" sz="2400" dirty="0" err="1"/>
              <a:t>Vwalika</a:t>
            </a:r>
            <a:r>
              <a:rPr lang="en-US" sz="2400" dirty="0"/>
              <a:t>, Eric </a:t>
            </a:r>
            <a:r>
              <a:rPr lang="en-US" sz="2400" dirty="0" err="1"/>
              <a:t>O’Flynn</a:t>
            </a:r>
            <a:r>
              <a:rPr lang="en-US" sz="2400" dirty="0"/>
              <a:t>, Lucia </a:t>
            </a:r>
            <a:r>
              <a:rPr lang="en-US" sz="2400" dirty="0" err="1"/>
              <a:t>Brocato</a:t>
            </a:r>
            <a:r>
              <a:rPr lang="en-US" sz="2400" dirty="0"/>
              <a:t>, Laura Coe, Godfrey Sama </a:t>
            </a:r>
            <a:r>
              <a:rPr lang="en-US" sz="2400" dirty="0" err="1"/>
              <a:t>Philipo</a:t>
            </a:r>
            <a:r>
              <a:rPr lang="en-US" sz="2400" dirty="0"/>
              <a:t>, Chris </a:t>
            </a:r>
            <a:r>
              <a:rPr lang="en-US" sz="2400" dirty="0" err="1"/>
              <a:t>Minja</a:t>
            </a:r>
            <a:r>
              <a:rPr lang="en-US" sz="2400" dirty="0"/>
              <a:t>, Cliona Murphy, Sam Coulter-Smith, Carole Barry Kinsella, Mary </a:t>
            </a:r>
            <a:r>
              <a:rPr lang="en-US" sz="2400" dirty="0" err="1"/>
              <a:t>Holohan</a:t>
            </a:r>
            <a:r>
              <a:rPr lang="en-US" sz="2400" dirty="0"/>
              <a:t>, Una Fahy, Fiona Cullinane, Darragh Whelan (IOG), Sara Mohan (JOGS)</a:t>
            </a:r>
          </a:p>
          <a:p>
            <a:endParaRPr lang="en-US" dirty="0"/>
          </a:p>
          <a:p>
            <a:pPr marL="571500" lvl="1" indent="0">
              <a:buNone/>
            </a:pPr>
            <a:endParaRPr lang="en-US" dirty="0"/>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476437" y="499016"/>
            <a:ext cx="3296475" cy="1223900"/>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956800" y="5308600"/>
            <a:ext cx="1620134" cy="1099681"/>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35666" y="5127484"/>
            <a:ext cx="1446354" cy="1249239"/>
          </a:xfrm>
          <a:prstGeom prst="rect">
            <a:avLst/>
          </a:prstGeom>
          <a:noFill/>
          <a:ln>
            <a:noFill/>
          </a:ln>
        </p:spPr>
      </p:pic>
      <p:sp>
        <p:nvSpPr>
          <p:cNvPr id="6" name="TextBox 5">
            <a:extLst>
              <a:ext uri="{FF2B5EF4-FFF2-40B4-BE49-F238E27FC236}">
                <a16:creationId xmlns:a16="http://schemas.microsoft.com/office/drawing/2014/main" id="{0ECA4D9A-CA4E-52D0-EDB6-750A3EAE9F81}"/>
              </a:ext>
            </a:extLst>
          </p:cNvPr>
          <p:cNvSpPr txBox="1"/>
          <p:nvPr/>
        </p:nvSpPr>
        <p:spPr>
          <a:xfrm>
            <a:off x="2578100" y="5689600"/>
            <a:ext cx="6515100" cy="646331"/>
          </a:xfrm>
          <a:prstGeom prst="rect">
            <a:avLst/>
          </a:prstGeom>
          <a:noFill/>
        </p:spPr>
        <p:txBody>
          <a:bodyPr wrap="square" rtlCol="0">
            <a:spAutoFit/>
          </a:bodyPr>
          <a:lstStyle/>
          <a:p>
            <a:r>
              <a:rPr lang="en-US" sz="1800" b="1" i="1" dirty="0"/>
              <a:t>“Health is fundamentally a social and political choice rather than a personal choice</a:t>
            </a:r>
            <a:r>
              <a:rPr lang="en-US" sz="1800" dirty="0"/>
              <a:t>”. WHO. </a:t>
            </a:r>
          </a:p>
        </p:txBody>
      </p:sp>
    </p:spTree>
    <p:extLst>
      <p:ext uri="{BB962C8B-B14F-4D97-AF65-F5344CB8AC3E}">
        <p14:creationId xmlns:p14="http://schemas.microsoft.com/office/powerpoint/2010/main" val="268172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8205C-D4E3-D44E-D4A1-8E0D562B16AD}"/>
              </a:ext>
            </a:extLst>
          </p:cNvPr>
          <p:cNvSpPr>
            <a:spLocks noGrp="1"/>
          </p:cNvSpPr>
          <p:nvPr>
            <p:ph type="title"/>
          </p:nvPr>
        </p:nvSpPr>
        <p:spPr/>
        <p:txBody>
          <a:bodyPr/>
          <a:lstStyle/>
          <a:p>
            <a:r>
              <a:rPr lang="en-US" dirty="0"/>
              <a:t>Additional Slides if time/questions</a:t>
            </a:r>
          </a:p>
        </p:txBody>
      </p:sp>
      <p:sp>
        <p:nvSpPr>
          <p:cNvPr id="3" name="Text Placeholder 2">
            <a:extLst>
              <a:ext uri="{FF2B5EF4-FFF2-40B4-BE49-F238E27FC236}">
                <a16:creationId xmlns:a16="http://schemas.microsoft.com/office/drawing/2014/main" id="{DCC79DD1-36BC-5BF5-F9ED-0B5128738F3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275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4" name="Text Placeholder 3">
            <a:extLst>
              <a:ext uri="{FF2B5EF4-FFF2-40B4-BE49-F238E27FC236}">
                <a16:creationId xmlns:a16="http://schemas.microsoft.com/office/drawing/2014/main" id="{13BA9D87-AE65-EB9D-700A-F9BEA663163D}"/>
              </a:ext>
            </a:extLst>
          </p:cNvPr>
          <p:cNvSpPr>
            <a:spLocks noGrp="1"/>
          </p:cNvSpPr>
          <p:nvPr>
            <p:ph type="body" idx="1"/>
          </p:nvPr>
        </p:nvSpPr>
        <p:spPr>
          <a:xfrm>
            <a:off x="788555" y="1962567"/>
            <a:ext cx="9842067" cy="4351338"/>
          </a:xfrm>
        </p:spPr>
        <p:txBody>
          <a:bodyPr>
            <a:normAutofit fontScale="40000" lnSpcReduction="20000"/>
          </a:bodyPr>
          <a:lstStyle/>
          <a:p>
            <a:pPr marL="114300" indent="0">
              <a:buNone/>
            </a:pPr>
            <a:r>
              <a:rPr lang="en-US" dirty="0"/>
              <a:t>On behalf to the RCPI, we would welcome the opportunity to meet with members of the Irish Embassy in Nairobi to discuss reproductive health and rights in the ECSA region and our evolving partnership work. </a:t>
            </a:r>
          </a:p>
          <a:p>
            <a:pPr marL="114300" indent="0">
              <a:buNone/>
            </a:pPr>
            <a:endParaRPr lang="en-US" dirty="0"/>
          </a:p>
          <a:p>
            <a:pPr marL="114300" indent="0">
              <a:buNone/>
            </a:pPr>
            <a:r>
              <a:rPr lang="en-US" dirty="0"/>
              <a:t>This collaboration of two post-graduate training institutions is guided by:</a:t>
            </a:r>
          </a:p>
          <a:p>
            <a:pPr marL="114300" indent="0">
              <a:buNone/>
            </a:pPr>
            <a:r>
              <a:rPr lang="en-US" dirty="0"/>
              <a:t>1. UN Sustainable Development Goals: </a:t>
            </a:r>
          </a:p>
          <a:p>
            <a:pPr marL="571500" lvl="1" indent="0">
              <a:buNone/>
            </a:pPr>
            <a:r>
              <a:rPr lang="en-US" dirty="0"/>
              <a:t>3&amp;17: Health, Well-Being and Partnership; </a:t>
            </a:r>
          </a:p>
          <a:p>
            <a:pPr marL="571500" lvl="1" indent="0">
              <a:buNone/>
            </a:pPr>
            <a:r>
              <a:rPr lang="en-US" dirty="0"/>
              <a:t>1,2,4,5: Poverty, Hunger, Education &amp; Equality</a:t>
            </a:r>
          </a:p>
          <a:p>
            <a:pPr marL="114300" indent="0">
              <a:buNone/>
            </a:pPr>
            <a:r>
              <a:rPr lang="en-US" dirty="0"/>
              <a:t>2. Irish Aid Policy.</a:t>
            </a:r>
          </a:p>
          <a:p>
            <a:pPr marL="571500" lvl="1" indent="0">
              <a:buNone/>
            </a:pPr>
            <a:r>
              <a:rPr lang="en-US" dirty="0"/>
              <a:t>Program countries of the ESCA Health Community </a:t>
            </a:r>
            <a:r>
              <a:rPr lang="en-US" dirty="0" err="1"/>
              <a:t>ecsahc.org</a:t>
            </a:r>
            <a:r>
              <a:rPr lang="en-US" dirty="0"/>
              <a:t>. Furthest behind first.</a:t>
            </a:r>
          </a:p>
          <a:p>
            <a:pPr marL="571500" lvl="1" indent="0">
              <a:buNone/>
            </a:pPr>
            <a:r>
              <a:rPr lang="en-US" dirty="0"/>
              <a:t>Priority themes: Gender equality, Intersectoral support of girls &amp; women in education, in economic development including agricultural and as peacemakers. </a:t>
            </a:r>
          </a:p>
          <a:p>
            <a:pPr marL="114300" indent="0">
              <a:buNone/>
            </a:pPr>
            <a:r>
              <a:rPr lang="en-US" dirty="0"/>
              <a:t>3. IOG and ECSA COG shared vision, mission, societal and post-graduate training roles.</a:t>
            </a:r>
          </a:p>
          <a:p>
            <a:pPr marL="114300" indent="0">
              <a:buNone/>
            </a:pPr>
            <a:r>
              <a:rPr lang="en-US" dirty="0"/>
              <a:t>4. Nested in and guided by the longstanding Irish Aid funded College of Surgeons collaboration – COSECSA &amp; RCSI</a:t>
            </a:r>
          </a:p>
          <a:p>
            <a:pPr marL="114300" indent="0">
              <a:buNone/>
            </a:pPr>
            <a:r>
              <a:rPr lang="en-US" dirty="0"/>
              <a:t>5. A scale-up program from learnings in the Mayo-Londiani, Kenya Hospital Partnership (2009-to date), facilitated by Brighter Communities Worldwide.</a:t>
            </a:r>
          </a:p>
          <a:p>
            <a:pPr marL="114300" indent="0">
              <a:buNone/>
            </a:pPr>
            <a:endParaRPr lang="en-US" dirty="0"/>
          </a:p>
          <a:p>
            <a:pPr marL="114300" indent="0">
              <a:buNone/>
            </a:pPr>
            <a:r>
              <a:rPr lang="en-US" dirty="0"/>
              <a:t>Maternal health is a societal function, not a disease. It is a measure of the human right of the girl/woman to life, to freedom of choice, freedom from unsafe practices and to access quality health care.</a:t>
            </a:r>
          </a:p>
          <a:p>
            <a:pPr marL="114300" indent="0">
              <a:buNone/>
            </a:pPr>
            <a:r>
              <a:rPr lang="en-US" dirty="0"/>
              <a:t>Maternal Mortality Rate (MMR) is a barometer of the composite measure of the societal  impact </a:t>
            </a:r>
            <a:r>
              <a:rPr lang="en-US" dirty="0" err="1"/>
              <a:t>onall</a:t>
            </a:r>
            <a:r>
              <a:rPr lang="en-US" dirty="0"/>
              <a:t> of the above – it is a measure of the health and human </a:t>
            </a:r>
            <a:r>
              <a:rPr lang="en-US"/>
              <a:t>rights of </a:t>
            </a:r>
            <a:r>
              <a:rPr lang="en-US" dirty="0"/>
              <a:t>a nation.</a:t>
            </a:r>
          </a:p>
          <a:p>
            <a:pPr marL="114300" indent="0">
              <a:buNone/>
            </a:pPr>
            <a:r>
              <a:rPr lang="en-US" dirty="0"/>
              <a:t>Sub-Saharan Africa has the largest burden of MMR in the world.  This collaboration in Maternal, Newborn, Reproductive &amp; Surgical Health, through the work of ECSA-COG  within the region, seeks to address gender inequality through the strengthening of safe, respectful sexual and reproductive care in the partner countries.</a:t>
            </a:r>
          </a:p>
          <a:p>
            <a:pPr marL="114300" indent="0">
              <a:buNone/>
            </a:pPr>
            <a:endParaRPr lang="en-US" dirty="0"/>
          </a:p>
          <a:p>
            <a:pPr marL="114300" indent="0">
              <a:buNone/>
            </a:pPr>
            <a:endParaRPr lang="en-US" dirty="0"/>
          </a:p>
        </p:txBody>
      </p:sp>
      <p:pic>
        <p:nvPicPr>
          <p:cNvPr id="287" name="Google Shape;287;p32"/>
          <p:cNvPicPr preferRelativeResize="0"/>
          <p:nvPr/>
        </p:nvPicPr>
        <p:blipFill rotWithShape="1">
          <a:blip r:embed="rId3">
            <a:alphaModFix/>
          </a:blip>
          <a:srcRect/>
          <a:stretch/>
        </p:blipFill>
        <p:spPr>
          <a:xfrm>
            <a:off x="10733325" y="1784661"/>
            <a:ext cx="1041626" cy="1129801"/>
          </a:xfrm>
          <a:prstGeom prst="rect">
            <a:avLst/>
          </a:prstGeom>
          <a:noFill/>
          <a:ln>
            <a:noFill/>
          </a:ln>
        </p:spPr>
      </p:pic>
      <p:graphicFrame>
        <p:nvGraphicFramePr>
          <p:cNvPr id="288" name="Google Shape;288;p32"/>
          <p:cNvGraphicFramePr/>
          <p:nvPr>
            <p:extLst>
              <p:ext uri="{D42A27DB-BD31-4B8C-83A1-F6EECF244321}">
                <p14:modId xmlns:p14="http://schemas.microsoft.com/office/powerpoint/2010/main" val="3798012096"/>
              </p:ext>
            </p:extLst>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r>
                        <a:rPr lang="en-IE" sz="1800" dirty="0"/>
                        <a:t>RCPI – IOG and ECSACOG 2022</a:t>
                      </a:r>
                      <a:endParaRPr sz="1800" dirty="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10630622" y="499016"/>
            <a:ext cx="1142289" cy="1018941"/>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10630623" y="5253130"/>
            <a:ext cx="1446354" cy="1018941"/>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10898636" y="4241916"/>
            <a:ext cx="1178341" cy="1018941"/>
          </a:xfrm>
          <a:prstGeom prst="rect">
            <a:avLst/>
          </a:prstGeom>
          <a:noFill/>
          <a:ln>
            <a:noFill/>
          </a:ln>
        </p:spPr>
      </p:pic>
      <p:sp>
        <p:nvSpPr>
          <p:cNvPr id="2" name="TextBox 1">
            <a:extLst>
              <a:ext uri="{FF2B5EF4-FFF2-40B4-BE49-F238E27FC236}">
                <a16:creationId xmlns:a16="http://schemas.microsoft.com/office/drawing/2014/main" id="{6822274C-02BA-51C3-E58C-55495B72ABA4}"/>
              </a:ext>
            </a:extLst>
          </p:cNvPr>
          <p:cNvSpPr txBox="1"/>
          <p:nvPr/>
        </p:nvSpPr>
        <p:spPr>
          <a:xfrm>
            <a:off x="1697345" y="505943"/>
            <a:ext cx="8276987" cy="1446550"/>
          </a:xfrm>
          <a:prstGeom prst="rect">
            <a:avLst/>
          </a:prstGeom>
          <a:noFill/>
        </p:spPr>
        <p:txBody>
          <a:bodyPr wrap="square" rtlCol="0">
            <a:spAutoFit/>
          </a:bodyPr>
          <a:lstStyle/>
          <a:p>
            <a:pPr algn="ctr"/>
            <a:r>
              <a:rPr lang="en-US" sz="2000" dirty="0"/>
              <a:t>Global Health Twinning Partnerships for Improvement: </a:t>
            </a:r>
          </a:p>
          <a:p>
            <a:pPr algn="ctr"/>
            <a:r>
              <a:rPr lang="en-US" sz="2000" dirty="0"/>
              <a:t>ECSA College of Obstetrics and Gynaecology and Institute of Obstetricians and Gynaecologists, RCPI</a:t>
            </a:r>
          </a:p>
          <a:p>
            <a:pPr algn="ctr"/>
            <a:r>
              <a:rPr lang="en-US" dirty="0"/>
              <a:t>Obstetricians and Gynaecologists in the  Global Surgery, Maternal, Newborn and Reproductive Health and Rights Systems</a:t>
            </a:r>
          </a:p>
        </p:txBody>
      </p:sp>
    </p:spTree>
    <p:extLst>
      <p:ext uri="{BB962C8B-B14F-4D97-AF65-F5344CB8AC3E}">
        <p14:creationId xmlns:p14="http://schemas.microsoft.com/office/powerpoint/2010/main" val="285149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4" name="Text Placeholder 3">
            <a:extLst>
              <a:ext uri="{FF2B5EF4-FFF2-40B4-BE49-F238E27FC236}">
                <a16:creationId xmlns:a16="http://schemas.microsoft.com/office/drawing/2014/main" id="{13BA9D87-AE65-EB9D-700A-F9BEA663163D}"/>
              </a:ext>
            </a:extLst>
          </p:cNvPr>
          <p:cNvSpPr>
            <a:spLocks noGrp="1"/>
          </p:cNvSpPr>
          <p:nvPr>
            <p:ph type="body" idx="1"/>
          </p:nvPr>
        </p:nvSpPr>
        <p:spPr>
          <a:xfrm>
            <a:off x="1782018" y="1825625"/>
            <a:ext cx="9571781" cy="4351338"/>
          </a:xfrm>
        </p:spPr>
        <p:txBody>
          <a:bodyPr/>
          <a:lstStyle/>
          <a:p>
            <a:pPr marL="114300" indent="0">
              <a:buNone/>
            </a:pPr>
            <a:r>
              <a:rPr lang="en-US" dirty="0"/>
              <a:t>Good Development / Aid Practice</a:t>
            </a:r>
          </a:p>
          <a:p>
            <a:pPr marL="114300" indent="0">
              <a:buNone/>
            </a:pPr>
            <a:r>
              <a:rPr lang="en-US" dirty="0"/>
              <a:t>Good Technical Assistance</a:t>
            </a:r>
          </a:p>
          <a:p>
            <a:pPr marL="114300" indent="0">
              <a:buNone/>
            </a:pPr>
            <a:r>
              <a:rPr lang="en-US" dirty="0"/>
              <a:t>Do no harm</a:t>
            </a:r>
          </a:p>
          <a:p>
            <a:pPr marL="114300" indent="0">
              <a:buNone/>
            </a:pPr>
            <a:r>
              <a:rPr lang="en-US" dirty="0"/>
              <a:t>Value for money</a:t>
            </a:r>
          </a:p>
          <a:p>
            <a:pPr marL="114300" indent="0">
              <a:buNone/>
            </a:pPr>
            <a:r>
              <a:rPr lang="en-US" dirty="0"/>
              <a:t>Contribution to sustainable development</a:t>
            </a:r>
          </a:p>
          <a:p>
            <a:pPr marL="114300" indent="0">
              <a:buNone/>
            </a:pPr>
            <a:r>
              <a:rPr lang="en-US" dirty="0"/>
              <a:t>Are Institutional Health Partnerships doing the right things?</a:t>
            </a:r>
          </a:p>
          <a:p>
            <a:pPr marL="114300" indent="0">
              <a:buNone/>
            </a:pPr>
            <a:r>
              <a:rPr lang="en-US" dirty="0"/>
              <a:t>What’s the additionality of partnership working?</a:t>
            </a:r>
          </a:p>
          <a:p>
            <a:pPr marL="114300" indent="0">
              <a:buNone/>
            </a:pPr>
            <a:r>
              <a:rPr lang="en-US" dirty="0"/>
              <a:t>Think about impact, reach, lasting benefit</a:t>
            </a:r>
          </a:p>
        </p:txBody>
      </p:sp>
      <p:pic>
        <p:nvPicPr>
          <p:cNvPr id="287" name="Google Shape;287;p32"/>
          <p:cNvPicPr preferRelativeResize="0"/>
          <p:nvPr/>
        </p:nvPicPr>
        <p:blipFill rotWithShape="1">
          <a:blip r:embed="rId3">
            <a:alphaModFix/>
          </a:blip>
          <a:srcRect/>
          <a:stretch/>
        </p:blipFill>
        <p:spPr>
          <a:xfrm>
            <a:off x="335665" y="378448"/>
            <a:ext cx="1446354" cy="1487829"/>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8476437" y="499016"/>
            <a:ext cx="3296475" cy="1223900"/>
          </a:xfrm>
          <a:prstGeom prst="rect">
            <a:avLst/>
          </a:prstGeom>
          <a:noFill/>
          <a:ln>
            <a:noFill/>
          </a:ln>
        </p:spPr>
      </p:pic>
      <p:pic>
        <p:nvPicPr>
          <p:cNvPr id="5" name="Google Shape;184;p22">
            <a:extLst>
              <a:ext uri="{FF2B5EF4-FFF2-40B4-BE49-F238E27FC236}">
                <a16:creationId xmlns:a16="http://schemas.microsoft.com/office/drawing/2014/main" id="{5695A43F-9EA7-CD6A-E069-1D63EF6E1A0D}"/>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9181069" y="5387546"/>
            <a:ext cx="2395865" cy="1020735"/>
          </a:xfrm>
          <a:prstGeom prst="rect">
            <a:avLst/>
          </a:prstGeom>
          <a:noFill/>
          <a:ln>
            <a:noFill/>
          </a:ln>
        </p:spPr>
      </p:pic>
      <p:pic>
        <p:nvPicPr>
          <p:cNvPr id="7" name="Google Shape;183;p22">
            <a:extLst>
              <a:ext uri="{FF2B5EF4-FFF2-40B4-BE49-F238E27FC236}">
                <a16:creationId xmlns:a16="http://schemas.microsoft.com/office/drawing/2014/main" id="{DE0A9844-E8B3-F05D-40E1-BAAA6F6E7B7E}"/>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35666" y="5127484"/>
            <a:ext cx="1446354" cy="1249239"/>
          </a:xfrm>
          <a:prstGeom prst="rect">
            <a:avLst/>
          </a:prstGeom>
          <a:noFill/>
          <a:ln>
            <a:noFill/>
          </a:ln>
        </p:spPr>
      </p:pic>
      <p:sp>
        <p:nvSpPr>
          <p:cNvPr id="2" name="TextBox 1">
            <a:extLst>
              <a:ext uri="{FF2B5EF4-FFF2-40B4-BE49-F238E27FC236}">
                <a16:creationId xmlns:a16="http://schemas.microsoft.com/office/drawing/2014/main" id="{37D913B2-813B-3467-1E1C-4972B4544755}"/>
              </a:ext>
            </a:extLst>
          </p:cNvPr>
          <p:cNvSpPr txBox="1"/>
          <p:nvPr/>
        </p:nvSpPr>
        <p:spPr>
          <a:xfrm>
            <a:off x="2673752" y="763929"/>
            <a:ext cx="2773516" cy="307777"/>
          </a:xfrm>
          <a:prstGeom prst="rect">
            <a:avLst/>
          </a:prstGeom>
          <a:noFill/>
        </p:spPr>
        <p:txBody>
          <a:bodyPr wrap="none" rtlCol="0">
            <a:spAutoFit/>
          </a:bodyPr>
          <a:lstStyle/>
          <a:p>
            <a:r>
              <a:rPr lang="en-US" dirty="0"/>
              <a:t>Briefing Notes for IOG Executive</a:t>
            </a:r>
          </a:p>
        </p:txBody>
      </p:sp>
    </p:spTree>
    <p:extLst>
      <p:ext uri="{BB962C8B-B14F-4D97-AF65-F5344CB8AC3E}">
        <p14:creationId xmlns:p14="http://schemas.microsoft.com/office/powerpoint/2010/main" val="3970504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br>
              <a:rPr lang="en-US" sz="3600" b="1" dirty="0">
                <a:latin typeface="Arial"/>
                <a:ea typeface="Arial"/>
                <a:cs typeface="Arial"/>
                <a:sym typeface="Arial"/>
              </a:rPr>
            </a:br>
            <a:r>
              <a:rPr lang="en-US" sz="3600" b="1" dirty="0">
                <a:latin typeface="Arial"/>
                <a:ea typeface="Arial"/>
                <a:cs typeface="Arial"/>
                <a:sym typeface="Arial"/>
              </a:rPr>
              <a:t>How do we measure the quality </a:t>
            </a:r>
            <a:br>
              <a:rPr lang="en-US" sz="3600" b="1" dirty="0">
                <a:latin typeface="Arial"/>
                <a:ea typeface="Arial"/>
                <a:cs typeface="Arial"/>
                <a:sym typeface="Arial"/>
              </a:rPr>
            </a:br>
            <a:br>
              <a:rPr lang="en-US" sz="3600" dirty="0">
                <a:latin typeface="Calibri"/>
                <a:ea typeface="Calibri"/>
                <a:cs typeface="Calibri"/>
                <a:sym typeface="Calibri"/>
              </a:rPr>
            </a:br>
            <a:endParaRPr sz="3600" b="1" dirty="0">
              <a:latin typeface="Arial"/>
              <a:ea typeface="Arial"/>
              <a:cs typeface="Arial"/>
              <a:sym typeface="Arial"/>
            </a:endParaRPr>
          </a:p>
        </p:txBody>
      </p:sp>
      <p:sp>
        <p:nvSpPr>
          <p:cNvPr id="4" name="Text Placeholder 3">
            <a:extLst>
              <a:ext uri="{FF2B5EF4-FFF2-40B4-BE49-F238E27FC236}">
                <a16:creationId xmlns:a16="http://schemas.microsoft.com/office/drawing/2014/main" id="{13BA9D87-AE65-EB9D-700A-F9BEA663163D}"/>
              </a:ext>
            </a:extLst>
          </p:cNvPr>
          <p:cNvSpPr>
            <a:spLocks noGrp="1"/>
          </p:cNvSpPr>
          <p:nvPr>
            <p:ph type="body" idx="1"/>
          </p:nvPr>
        </p:nvSpPr>
        <p:spPr/>
        <p:txBody>
          <a:bodyPr/>
          <a:lstStyle/>
          <a:p>
            <a:pPr marL="114300" indent="0">
              <a:buNone/>
            </a:pPr>
            <a:r>
              <a:rPr lang="en-US" dirty="0"/>
              <a:t>Use M&amp;E tools</a:t>
            </a:r>
          </a:p>
          <a:p>
            <a:pPr marL="114300" indent="0">
              <a:buNone/>
            </a:pPr>
            <a:r>
              <a:rPr lang="en-US" dirty="0"/>
              <a:t>Adhere to ESTHER charter for Quality</a:t>
            </a:r>
          </a:p>
          <a:p>
            <a:pPr marL="114300" indent="0">
              <a:buNone/>
            </a:pPr>
            <a:r>
              <a:rPr lang="en-US" dirty="0"/>
              <a:t>Use THET Principles on Quality Partnership</a:t>
            </a:r>
          </a:p>
          <a:p>
            <a:pPr marL="114300" indent="0">
              <a:buNone/>
            </a:pPr>
            <a:r>
              <a:rPr lang="en-US" dirty="0"/>
              <a:t>Lasting effect – ESTHER </a:t>
            </a:r>
            <a:r>
              <a:rPr lang="en-US" dirty="0" err="1"/>
              <a:t>EFFect</a:t>
            </a:r>
            <a:r>
              <a:rPr lang="en-US" dirty="0"/>
              <a:t> Tool</a:t>
            </a:r>
          </a:p>
        </p:txBody>
      </p:sp>
      <p:pic>
        <p:nvPicPr>
          <p:cNvPr id="287" name="Google Shape;287;p32"/>
          <p:cNvPicPr preferRelativeResize="0"/>
          <p:nvPr/>
        </p:nvPicPr>
        <p:blipFill rotWithShape="1">
          <a:blip r:embed="rId3">
            <a:alphaModFix/>
          </a:blip>
          <a:srcRect/>
          <a:stretch/>
        </p:blipFill>
        <p:spPr>
          <a:xfrm>
            <a:off x="335665" y="378449"/>
            <a:ext cx="773607" cy="1223900"/>
          </a:xfrm>
          <a:prstGeom prst="rect">
            <a:avLst/>
          </a:prstGeom>
          <a:noFill/>
          <a:ln>
            <a:noFill/>
          </a:ln>
        </p:spPr>
      </p:pic>
      <p:graphicFrame>
        <p:nvGraphicFramePr>
          <p:cNvPr id="288" name="Google Shape;288;p32"/>
          <p:cNvGraphicFramePr/>
          <p:nvPr/>
        </p:nvGraphicFramePr>
        <p:xfrm>
          <a:off x="0" y="6484631"/>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r>
                        <a:rPr lang="en-IE" sz="1800" dirty="0"/>
                        <a:t>ESTHER 7</a:t>
                      </a:r>
                      <a:r>
                        <a:rPr lang="en-IE" sz="1800" baseline="30000" dirty="0"/>
                        <a:t>th</a:t>
                      </a:r>
                      <a:r>
                        <a:rPr lang="en-IE" sz="1800" dirty="0"/>
                        <a:t> Partnership Meeting 2022</a:t>
                      </a:r>
                      <a:endParaRPr sz="1800" dirty="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dirty="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graphicFrame>
        <p:nvGraphicFramePr>
          <p:cNvPr id="289" name="Google Shape;289;p32"/>
          <p:cNvGraphicFramePr/>
          <p:nvPr/>
        </p:nvGraphicFramePr>
        <p:xfrm>
          <a:off x="0" y="0"/>
          <a:ext cx="12192025" cy="365770"/>
        </p:xfrm>
        <a:graphic>
          <a:graphicData uri="http://schemas.openxmlformats.org/drawingml/2006/table">
            <a:tbl>
              <a:tblPr firstRow="1" bandRow="1">
                <a:noFill/>
                <a:tableStyleId>{BDF7AB91-F7FD-4C09-B13E-5F0109857748}</a:tableStyleId>
              </a:tblPr>
              <a:tblGrid>
                <a:gridCol w="4016425">
                  <a:extLst>
                    <a:ext uri="{9D8B030D-6E8A-4147-A177-3AD203B41FA5}">
                      <a16:colId xmlns:a16="http://schemas.microsoft.com/office/drawing/2014/main" val="20000"/>
                    </a:ext>
                  </a:extLst>
                </a:gridCol>
                <a:gridCol w="4085875">
                  <a:extLst>
                    <a:ext uri="{9D8B030D-6E8A-4147-A177-3AD203B41FA5}">
                      <a16:colId xmlns:a16="http://schemas.microsoft.com/office/drawing/2014/main" val="20001"/>
                    </a:ext>
                  </a:extLst>
                </a:gridCol>
                <a:gridCol w="4089725">
                  <a:extLst>
                    <a:ext uri="{9D8B030D-6E8A-4147-A177-3AD203B41FA5}">
                      <a16:colId xmlns:a16="http://schemas.microsoft.com/office/drawing/2014/main" val="20002"/>
                    </a:ext>
                  </a:extLst>
                </a:gridCol>
              </a:tblGrid>
              <a:tr h="264400">
                <a:tc>
                  <a:txBody>
                    <a:bodyPr/>
                    <a:lstStyle/>
                    <a:p>
                      <a:pPr marL="0" marR="0" lvl="0" indent="0" algn="l" rtl="0">
                        <a:spcBef>
                          <a:spcPts val="0"/>
                        </a:spcBef>
                        <a:spcAft>
                          <a:spcPts val="0"/>
                        </a:spcAft>
                        <a:buNone/>
                      </a:pPr>
                      <a:endParaRPr sz="1800"/>
                    </a:p>
                  </a:txBody>
                  <a:tcPr marL="91450" marR="91450" marT="45725" marB="45725">
                    <a:solidFill>
                      <a:schemeClr val="accent2"/>
                    </a:solidFill>
                  </a:tcPr>
                </a:tc>
                <a:tc>
                  <a:txBody>
                    <a:bodyPr/>
                    <a:lstStyle/>
                    <a:p>
                      <a:pPr marL="0" marR="0" lvl="0" indent="0" algn="l" rtl="0">
                        <a:spcBef>
                          <a:spcPts val="0"/>
                        </a:spcBef>
                        <a:spcAft>
                          <a:spcPts val="0"/>
                        </a:spcAft>
                        <a:buNone/>
                      </a:pPr>
                      <a:endParaRPr sz="1800"/>
                    </a:p>
                  </a:txBody>
                  <a:tcPr marL="91450" marR="91450" marT="45725" marB="45725">
                    <a:solidFill>
                      <a:schemeClr val="accent6"/>
                    </a:solidFill>
                  </a:tcPr>
                </a:tc>
                <a:tc>
                  <a:txBody>
                    <a:bodyPr/>
                    <a:lstStyle/>
                    <a:p>
                      <a:pPr marL="0" marR="0" lvl="0" indent="0" algn="l" rtl="0">
                        <a:spcBef>
                          <a:spcPts val="0"/>
                        </a:spcBef>
                        <a:spcAft>
                          <a:spcPts val="0"/>
                        </a:spcAft>
                        <a:buNone/>
                      </a:pPr>
                      <a:endParaRPr sz="1800"/>
                    </a:p>
                  </a:txBody>
                  <a:tcPr marL="91450" marR="91450" marT="45725" marB="45725">
                    <a:solidFill>
                      <a:srgbClr val="7F6000"/>
                    </a:solidFill>
                  </a:tcPr>
                </a:tc>
                <a:extLst>
                  <a:ext uri="{0D108BD9-81ED-4DB2-BD59-A6C34878D82A}">
                    <a16:rowId xmlns:a16="http://schemas.microsoft.com/office/drawing/2014/main" val="10000"/>
                  </a:ext>
                </a:extLst>
              </a:tr>
            </a:tbl>
          </a:graphicData>
        </a:graphic>
      </p:graphicFrame>
      <p:pic>
        <p:nvPicPr>
          <p:cNvPr id="3" name="Google Shape;185;p22">
            <a:extLst>
              <a:ext uri="{FF2B5EF4-FFF2-40B4-BE49-F238E27FC236}">
                <a16:creationId xmlns:a16="http://schemas.microsoft.com/office/drawing/2014/main" id="{4D660117-196C-8A91-E30C-B987B16A276F}"/>
              </a:ext>
            </a:extLst>
          </p:cNvPr>
          <p:cNvPicPr preferRelativeResize="0"/>
          <p:nvPr/>
        </p:nvPicPr>
        <p:blipFill>
          <a:blip r:embed="rId4">
            <a:alphaModFix/>
          </a:blip>
          <a:stretch>
            <a:fillRect/>
          </a:stretch>
        </p:blipFill>
        <p:spPr>
          <a:xfrm>
            <a:off x="9623685" y="499016"/>
            <a:ext cx="2149227" cy="1095291"/>
          </a:xfrm>
          <a:prstGeom prst="rect">
            <a:avLst/>
          </a:prstGeom>
          <a:noFill/>
          <a:ln>
            <a:noFill/>
          </a:ln>
        </p:spPr>
      </p:pic>
    </p:spTree>
    <p:extLst>
      <p:ext uri="{BB962C8B-B14F-4D97-AF65-F5344CB8AC3E}">
        <p14:creationId xmlns:p14="http://schemas.microsoft.com/office/powerpoint/2010/main" val="142238198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7110</TotalTime>
  <Words>1985</Words>
  <Application>Microsoft Macintosh PowerPoint</Application>
  <PresentationFormat>Widescreen</PresentationFormat>
  <Paragraphs>198</Paragraphs>
  <Slides>18</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        </vt:lpstr>
      <vt:lpstr>     Context    </vt:lpstr>
      <vt:lpstr>Community Health Strategy, Maternal Survival Program, Londiani-Mayo Hospital Link with Brighter Communities WW  12 IOG Fellows – Study Tour to Kenya</vt:lpstr>
      <vt:lpstr>    Challenges in Global Obstetrics  &amp; Gynaecology    </vt:lpstr>
      <vt:lpstr>        </vt:lpstr>
      <vt:lpstr> The Specialist Obstetrician &amp; Gynaecologist –  What Added Value?</vt:lpstr>
      <vt:lpstr>        </vt:lpstr>
      <vt:lpstr>    Institution Match   </vt:lpstr>
      <vt:lpstr>        </vt:lpstr>
      <vt:lpstr>    Partnership Establishment   </vt:lpstr>
      <vt:lpstr>        </vt:lpstr>
      <vt:lpstr>        </vt:lpstr>
      <vt:lpstr>    Cycle of Work    </vt:lpstr>
      <vt:lpstr>        </vt:lpstr>
      <vt:lpstr>Additional Slides if time/questions</vt:lpstr>
      <vt:lpstr>       </vt:lpstr>
      <vt:lpstr>       </vt:lpstr>
      <vt:lpstr>    How do we measure the quality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ECSACOG IOG RCPI Partnership 2022</dc:title>
  <dc:subject/>
  <dc:creator>Meabh Ni Bhuinneain, Judith Andrew</dc:creator>
  <cp:keywords/>
  <dc:description/>
  <cp:lastModifiedBy>Méabh Ní Bhuinneáin</cp:lastModifiedBy>
  <cp:revision>60</cp:revision>
  <dcterms:modified xsi:type="dcterms:W3CDTF">2022-10-01T08:03:23Z</dcterms:modified>
  <cp:category/>
</cp:coreProperties>
</file>